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handoutMasterIdLst>
    <p:handoutMasterId r:id="rId21"/>
  </p:handoutMasterIdLst>
  <p:sldIdLst>
    <p:sldId id="675" r:id="rId2"/>
    <p:sldId id="848" r:id="rId3"/>
    <p:sldId id="894" r:id="rId4"/>
    <p:sldId id="890" r:id="rId5"/>
    <p:sldId id="857" r:id="rId6"/>
    <p:sldId id="849" r:id="rId7"/>
    <p:sldId id="895" r:id="rId8"/>
    <p:sldId id="898" r:id="rId9"/>
    <p:sldId id="850" r:id="rId10"/>
    <p:sldId id="841" r:id="rId11"/>
    <p:sldId id="897" r:id="rId12"/>
    <p:sldId id="854" r:id="rId13"/>
    <p:sldId id="843" r:id="rId14"/>
    <p:sldId id="862" r:id="rId15"/>
    <p:sldId id="896" r:id="rId16"/>
    <p:sldId id="892" r:id="rId17"/>
    <p:sldId id="880" r:id="rId18"/>
    <p:sldId id="888" r:id="rId19"/>
  </p:sldIdLst>
  <p:sldSz cx="9144000" cy="6858000" type="screen4x3"/>
  <p:notesSz cx="6934200" cy="9220200"/>
  <p:defaultTextStyle>
    <a:defPPr>
      <a:defRPr lang="en-US"/>
    </a:defPPr>
    <a:lvl1pPr algn="l" rtl="0" eaLnBrk="0" fontAlgn="base" hangingPunct="0">
      <a:spcBef>
        <a:spcPct val="0"/>
      </a:spcBef>
      <a:spcAft>
        <a:spcPct val="0"/>
      </a:spcAft>
      <a:defRPr kern="1200">
        <a:solidFill>
          <a:schemeClr val="tx1"/>
        </a:solidFill>
        <a:latin typeface="Calibri" charset="0"/>
        <a:ea typeface="MS PGothic" charset="0"/>
        <a:cs typeface="MS PGothic" charset="0"/>
      </a:defRPr>
    </a:lvl1pPr>
    <a:lvl2pPr marL="457200" algn="l" rtl="0" eaLnBrk="0" fontAlgn="base" hangingPunct="0">
      <a:spcBef>
        <a:spcPct val="0"/>
      </a:spcBef>
      <a:spcAft>
        <a:spcPct val="0"/>
      </a:spcAft>
      <a:defRPr kern="1200">
        <a:solidFill>
          <a:schemeClr val="tx1"/>
        </a:solidFill>
        <a:latin typeface="Calibri" charset="0"/>
        <a:ea typeface="MS PGothic" charset="0"/>
        <a:cs typeface="MS PGothic" charset="0"/>
      </a:defRPr>
    </a:lvl2pPr>
    <a:lvl3pPr marL="914400" algn="l" rtl="0" eaLnBrk="0" fontAlgn="base" hangingPunct="0">
      <a:spcBef>
        <a:spcPct val="0"/>
      </a:spcBef>
      <a:spcAft>
        <a:spcPct val="0"/>
      </a:spcAft>
      <a:defRPr kern="1200">
        <a:solidFill>
          <a:schemeClr val="tx1"/>
        </a:solidFill>
        <a:latin typeface="Calibri" charset="0"/>
        <a:ea typeface="MS PGothic" charset="0"/>
        <a:cs typeface="MS PGothic" charset="0"/>
      </a:defRPr>
    </a:lvl3pPr>
    <a:lvl4pPr marL="1371600" algn="l" rtl="0" eaLnBrk="0" fontAlgn="base" hangingPunct="0">
      <a:spcBef>
        <a:spcPct val="0"/>
      </a:spcBef>
      <a:spcAft>
        <a:spcPct val="0"/>
      </a:spcAft>
      <a:defRPr kern="1200">
        <a:solidFill>
          <a:schemeClr val="tx1"/>
        </a:solidFill>
        <a:latin typeface="Calibri" charset="0"/>
        <a:ea typeface="MS PGothic" charset="0"/>
        <a:cs typeface="MS PGothic" charset="0"/>
      </a:defRPr>
    </a:lvl4pPr>
    <a:lvl5pPr marL="1828800" algn="l" rtl="0" eaLnBrk="0" fontAlgn="base" hangingPunct="0">
      <a:spcBef>
        <a:spcPct val="0"/>
      </a:spcBef>
      <a:spcAft>
        <a:spcPct val="0"/>
      </a:spcAft>
      <a:defRPr kern="1200">
        <a:solidFill>
          <a:schemeClr val="tx1"/>
        </a:solidFill>
        <a:latin typeface="Calibri" charset="0"/>
        <a:ea typeface="MS PGothic" charset="0"/>
        <a:cs typeface="MS PGothic" charset="0"/>
      </a:defRPr>
    </a:lvl5pPr>
    <a:lvl6pPr marL="2286000" algn="l" defTabSz="457200" rtl="0" eaLnBrk="1" latinLnBrk="0" hangingPunct="1">
      <a:defRPr kern="1200">
        <a:solidFill>
          <a:schemeClr val="tx1"/>
        </a:solidFill>
        <a:latin typeface="Calibri" charset="0"/>
        <a:ea typeface="MS PGothic" charset="0"/>
        <a:cs typeface="MS PGothic" charset="0"/>
      </a:defRPr>
    </a:lvl6pPr>
    <a:lvl7pPr marL="2743200" algn="l" defTabSz="457200" rtl="0" eaLnBrk="1" latinLnBrk="0" hangingPunct="1">
      <a:defRPr kern="1200">
        <a:solidFill>
          <a:schemeClr val="tx1"/>
        </a:solidFill>
        <a:latin typeface="Calibri" charset="0"/>
        <a:ea typeface="MS PGothic" charset="0"/>
        <a:cs typeface="MS PGothic" charset="0"/>
      </a:defRPr>
    </a:lvl7pPr>
    <a:lvl8pPr marL="3200400" algn="l" defTabSz="457200" rtl="0" eaLnBrk="1" latinLnBrk="0" hangingPunct="1">
      <a:defRPr kern="1200">
        <a:solidFill>
          <a:schemeClr val="tx1"/>
        </a:solidFill>
        <a:latin typeface="Calibri" charset="0"/>
        <a:ea typeface="MS PGothic" charset="0"/>
        <a:cs typeface="MS PGothic" charset="0"/>
      </a:defRPr>
    </a:lvl8pPr>
    <a:lvl9pPr marL="3657600" algn="l" defTabSz="457200" rtl="0" eaLnBrk="1" latinLnBrk="0" hangingPunct="1">
      <a:defRPr kern="1200">
        <a:solidFill>
          <a:schemeClr val="tx1"/>
        </a:solidFill>
        <a:latin typeface="Calibri" charset="0"/>
        <a:ea typeface="MS PGothic" charset="0"/>
        <a:cs typeface="MS PGothic"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5C8E26"/>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0934" autoAdjust="0"/>
    <p:restoredTop sz="84914" autoAdjust="0"/>
  </p:normalViewPr>
  <p:slideViewPr>
    <p:cSldViewPr>
      <p:cViewPr varScale="1">
        <p:scale>
          <a:sx n="109" d="100"/>
          <a:sy n="109" d="100"/>
        </p:scale>
        <p:origin x="1920" y="86"/>
      </p:cViewPr>
      <p:guideLst>
        <p:guide orient="horz" pos="2160"/>
        <p:guide pos="2880"/>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localhost\Users\ValUlep\Desktop\ECEA\April%2023,%202017\Lancet\BMJ\Workbook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37483749110799"/>
          <c:y val="9.4389250511717246E-2"/>
          <c:w val="0.84582687788745603"/>
          <c:h val="0.757570591532856"/>
        </c:manualLayout>
      </c:layout>
      <c:lineChart>
        <c:grouping val="standard"/>
        <c:varyColors val="0"/>
        <c:ser>
          <c:idx val="0"/>
          <c:order val="0"/>
          <c:tx>
            <c:strRef>
              <c:f>Sheet1!$A$17</c:f>
              <c:strCache>
                <c:ptCount val="1"/>
                <c:pt idx="0">
                  <c:v>Bottom quintile</c:v>
                </c:pt>
              </c:strCache>
            </c:strRef>
          </c:tx>
          <c:spPr>
            <a:ln w="28575" cap="rnd">
              <a:solidFill>
                <a:srgbClr val="C00000"/>
              </a:solidFill>
              <a:round/>
            </a:ln>
            <a:effectLst/>
          </c:spPr>
          <c:marker>
            <c:symbol val="none"/>
          </c:marker>
          <c:dLbls>
            <c:spPr>
              <a:noFill/>
              <a:ln>
                <a:noFill/>
              </a:ln>
              <a:effectLst/>
            </c:spPr>
            <c:txPr>
              <a:bodyPr/>
              <a:lstStyle/>
              <a:p>
                <a:pPr>
                  <a:defRPr sz="1200" b="1"/>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Sheet1!$B$16:$K$16</c:f>
              <c:strCache>
                <c:ptCount val="10"/>
                <c:pt idx="0">
                  <c:v>25-29</c:v>
                </c:pt>
                <c:pt idx="1">
                  <c:v>30-34</c:v>
                </c:pt>
                <c:pt idx="2">
                  <c:v>35-39</c:v>
                </c:pt>
                <c:pt idx="3">
                  <c:v>40-44</c:v>
                </c:pt>
                <c:pt idx="4">
                  <c:v>45-49</c:v>
                </c:pt>
                <c:pt idx="5">
                  <c:v>50-54</c:v>
                </c:pt>
                <c:pt idx="6">
                  <c:v>55-59</c:v>
                </c:pt>
                <c:pt idx="7">
                  <c:v>60-64</c:v>
                </c:pt>
                <c:pt idx="8">
                  <c:v>65-69</c:v>
                </c:pt>
                <c:pt idx="9">
                  <c:v>70-74</c:v>
                </c:pt>
              </c:strCache>
            </c:strRef>
          </c:cat>
          <c:val>
            <c:numRef>
              <c:f>Sheet1!$B$17:$K$17</c:f>
              <c:numCache>
                <c:formatCode>0.0</c:formatCode>
                <c:ptCount val="10"/>
                <c:pt idx="0">
                  <c:v>1.3651990000000001</c:v>
                </c:pt>
                <c:pt idx="1">
                  <c:v>1.2283999999999999</c:v>
                </c:pt>
                <c:pt idx="2">
                  <c:v>1.1171089999999999</c:v>
                </c:pt>
                <c:pt idx="3">
                  <c:v>1.015198</c:v>
                </c:pt>
                <c:pt idx="4">
                  <c:v>0.90719309999999997</c:v>
                </c:pt>
                <c:pt idx="5">
                  <c:v>0.78764449999999997</c:v>
                </c:pt>
                <c:pt idx="6">
                  <c:v>0.66358550000000005</c:v>
                </c:pt>
                <c:pt idx="7">
                  <c:v>0.54352769999999995</c:v>
                </c:pt>
                <c:pt idx="8">
                  <c:v>0.43569780000000002</c:v>
                </c:pt>
                <c:pt idx="9">
                  <c:v>0.34396470000000001</c:v>
                </c:pt>
              </c:numCache>
            </c:numRef>
          </c:val>
          <c:smooth val="0"/>
          <c:extLst>
            <c:ext xmlns:c16="http://schemas.microsoft.com/office/drawing/2014/chart" uri="{C3380CC4-5D6E-409C-BE32-E72D297353CC}">
              <c16:uniqueId val="{00000000-2EB4-4CFF-94B7-FF0A07FCCD63}"/>
            </c:ext>
          </c:extLst>
        </c:ser>
        <c:ser>
          <c:idx val="1"/>
          <c:order val="1"/>
          <c:tx>
            <c:strRef>
              <c:f>Sheet1!$A$18</c:f>
              <c:strCache>
                <c:ptCount val="1"/>
                <c:pt idx="0">
                  <c:v>Top quintile</c:v>
                </c:pt>
              </c:strCache>
            </c:strRef>
          </c:tx>
          <c:spPr>
            <a:ln w="28575" cap="rnd">
              <a:solidFill>
                <a:schemeClr val="accent2"/>
              </a:solidFill>
              <a:round/>
            </a:ln>
            <a:effectLst/>
          </c:spPr>
          <c:marker>
            <c:symbol val="none"/>
          </c:marker>
          <c:dLbls>
            <c:dLbl>
              <c:idx val="1"/>
              <c:layout>
                <c:manualLayout>
                  <c:x val="-3.1052560695109987E-2"/>
                  <c:y val="-3.717495600211166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EB4-4CFF-94B7-FF0A07FCCD63}"/>
                </c:ext>
              </c:extLst>
            </c:dLbl>
            <c:dLbl>
              <c:idx val="2"/>
              <c:layout>
                <c:manualLayout>
                  <c:x val="-3.1052560695109987E-2"/>
                  <c:y val="-4.085472670893477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EB4-4CFF-94B7-FF0A07FCCD63}"/>
                </c:ext>
              </c:extLst>
            </c:dLbl>
            <c:dLbl>
              <c:idx val="3"/>
              <c:layout>
                <c:manualLayout>
                  <c:x val="-3.1052560695109987E-2"/>
                  <c:y val="-4.085472670893477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EB4-4CFF-94B7-FF0A07FCCD63}"/>
                </c:ext>
              </c:extLst>
            </c:dLbl>
            <c:dLbl>
              <c:idx val="4"/>
              <c:layout>
                <c:manualLayout>
                  <c:x val="-3.1052560695109987E-2"/>
                  <c:y val="-3.717495600211166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EB4-4CFF-94B7-FF0A07FCCD63}"/>
                </c:ext>
              </c:extLst>
            </c:dLbl>
            <c:dLbl>
              <c:idx val="5"/>
              <c:layout>
                <c:manualLayout>
                  <c:x val="-3.1052560695110063E-2"/>
                  <c:y val="-3.717495600211166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EB4-4CFF-94B7-FF0A07FCCD63}"/>
                </c:ext>
              </c:extLst>
            </c:dLbl>
            <c:dLbl>
              <c:idx val="6"/>
              <c:layout>
                <c:manualLayout>
                  <c:x val="-3.1052560695110063E-2"/>
                  <c:y val="-3.717495600211166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EB4-4CFF-94B7-FF0A07FCCD63}"/>
                </c:ext>
              </c:extLst>
            </c:dLbl>
            <c:dLbl>
              <c:idx val="7"/>
              <c:layout>
                <c:manualLayout>
                  <c:x val="-2.8959014800380399E-2"/>
                  <c:y val="-3.717495600211166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EB4-4CFF-94B7-FF0A07FCCD63}"/>
                </c:ext>
              </c:extLst>
            </c:dLbl>
            <c:dLbl>
              <c:idx val="8"/>
              <c:layout>
                <c:manualLayout>
                  <c:x val="-3.1052560695109987E-2"/>
                  <c:y val="-3.717495600211166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EB4-4CFF-94B7-FF0A07FCCD63}"/>
                </c:ext>
              </c:extLst>
            </c:dLbl>
            <c:dLbl>
              <c:idx val="9"/>
              <c:layout>
                <c:manualLayout>
                  <c:x val="-3.3146106589839575E-2"/>
                  <c:y val="-3.717495600211166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EB4-4CFF-94B7-FF0A07FCCD63}"/>
                </c:ext>
              </c:extLst>
            </c:dLbl>
            <c:spPr>
              <a:noFill/>
              <a:ln>
                <a:noFill/>
              </a:ln>
              <a:effectLst/>
            </c:spPr>
            <c:txPr>
              <a:bodyPr/>
              <a:lstStyle/>
              <a:p>
                <a:pPr>
                  <a:defRPr sz="1200" b="1"/>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Sheet1!$B$16:$K$16</c:f>
              <c:strCache>
                <c:ptCount val="10"/>
                <c:pt idx="0">
                  <c:v>25-29</c:v>
                </c:pt>
                <c:pt idx="1">
                  <c:v>30-34</c:v>
                </c:pt>
                <c:pt idx="2">
                  <c:v>35-39</c:v>
                </c:pt>
                <c:pt idx="3">
                  <c:v>40-44</c:v>
                </c:pt>
                <c:pt idx="4">
                  <c:v>45-49</c:v>
                </c:pt>
                <c:pt idx="5">
                  <c:v>50-54</c:v>
                </c:pt>
                <c:pt idx="6">
                  <c:v>55-59</c:v>
                </c:pt>
                <c:pt idx="7">
                  <c:v>60-64</c:v>
                </c:pt>
                <c:pt idx="8">
                  <c:v>65-69</c:v>
                </c:pt>
                <c:pt idx="9">
                  <c:v>70-74</c:v>
                </c:pt>
              </c:strCache>
            </c:strRef>
          </c:cat>
          <c:val>
            <c:numRef>
              <c:f>Sheet1!$B$18:$K$18</c:f>
              <c:numCache>
                <c:formatCode>0.0</c:formatCode>
                <c:ptCount val="10"/>
                <c:pt idx="0">
                  <c:v>0.26229019999999997</c:v>
                </c:pt>
                <c:pt idx="1">
                  <c:v>0.23600750000000001</c:v>
                </c:pt>
                <c:pt idx="2">
                  <c:v>0.2146257</c:v>
                </c:pt>
                <c:pt idx="3">
                  <c:v>0.19504579999999999</c:v>
                </c:pt>
                <c:pt idx="4">
                  <c:v>0.17429539999999999</c:v>
                </c:pt>
                <c:pt idx="5">
                  <c:v>0.15132699999999999</c:v>
                </c:pt>
                <c:pt idx="6">
                  <c:v>0.12749199999999999</c:v>
                </c:pt>
                <c:pt idx="7">
                  <c:v>0.1044258</c:v>
                </c:pt>
                <c:pt idx="8">
                  <c:v>8.3708900000000003E-2</c:v>
                </c:pt>
                <c:pt idx="9">
                  <c:v>6.6084599999999993E-2</c:v>
                </c:pt>
              </c:numCache>
            </c:numRef>
          </c:val>
          <c:smooth val="0"/>
          <c:extLst>
            <c:ext xmlns:c16="http://schemas.microsoft.com/office/drawing/2014/chart" uri="{C3380CC4-5D6E-409C-BE32-E72D297353CC}">
              <c16:uniqueId val="{0000000A-2EB4-4CFF-94B7-FF0A07FCCD63}"/>
            </c:ext>
          </c:extLst>
        </c:ser>
        <c:dLbls>
          <c:dLblPos val="r"/>
          <c:showLegendKey val="0"/>
          <c:showVal val="1"/>
          <c:showCatName val="0"/>
          <c:showSerName val="0"/>
          <c:showPercent val="0"/>
          <c:showBubbleSize val="0"/>
        </c:dLbls>
        <c:smooth val="0"/>
        <c:axId val="70838144"/>
        <c:axId val="70839680"/>
      </c:lineChart>
      <c:catAx>
        <c:axId val="7083814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70839680"/>
        <c:crosses val="autoZero"/>
        <c:auto val="1"/>
        <c:lblAlgn val="ctr"/>
        <c:lblOffset val="100"/>
        <c:noMultiLvlLbl val="0"/>
      </c:catAx>
      <c:valAx>
        <c:axId val="70839680"/>
        <c:scaling>
          <c:orientation val="minMax"/>
          <c:max val="3"/>
        </c:scaling>
        <c:delete val="0"/>
        <c:axPos val="l"/>
        <c:title>
          <c:tx>
            <c:rich>
              <a:bodyPr rot="-54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r>
                  <a:rPr lang="en-US" sz="1400" b="1" dirty="0"/>
                  <a:t>Life-years gained by smoker</a:t>
                </a:r>
              </a:p>
            </c:rich>
          </c:tx>
          <c:layout>
            <c:manualLayout>
              <c:xMode val="edge"/>
              <c:yMode val="edge"/>
              <c:x val="3.3764932420830576E-2"/>
              <c:y val="0.26993753279791244"/>
            </c:manualLayout>
          </c:layout>
          <c:overlay val="0"/>
          <c:spPr>
            <a:noFill/>
            <a:ln>
              <a:noFill/>
            </a:ln>
            <a:effectLst/>
          </c:spPr>
        </c:title>
        <c:numFmt formatCode="0.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70838144"/>
        <c:crosses val="autoZero"/>
        <c:crossBetween val="between"/>
      </c:valAx>
      <c:spPr>
        <a:noFill/>
        <a:ln>
          <a:noFill/>
        </a:ln>
        <a:effectLst/>
      </c:spPr>
    </c:plotArea>
    <c:legend>
      <c:legendPos val="b"/>
      <c:layout>
        <c:manualLayout>
          <c:xMode val="edge"/>
          <c:yMode val="edge"/>
          <c:x val="0.49720918769797301"/>
          <c:y val="0.20794360749097099"/>
          <c:w val="0.40336226159733801"/>
          <c:h val="7.3956595049997298E-2"/>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0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4114" name="Rectangle 2"/>
          <p:cNvSpPr>
            <a:spLocks noGrp="1" noChangeArrowheads="1"/>
          </p:cNvSpPr>
          <p:nvPr>
            <p:ph type="hdr" sz="quarter"/>
          </p:nvPr>
        </p:nvSpPr>
        <p:spPr bwMode="auto">
          <a:xfrm>
            <a:off x="0" y="0"/>
            <a:ext cx="3005138" cy="460375"/>
          </a:xfrm>
          <a:prstGeom prst="rect">
            <a:avLst/>
          </a:prstGeom>
          <a:noFill/>
          <a:ln w="9525">
            <a:noFill/>
            <a:miter lim="800000"/>
            <a:headEnd/>
            <a:tailEnd/>
          </a:ln>
          <a:effectLst/>
        </p:spPr>
        <p:txBody>
          <a:bodyPr vert="horz" wrap="square" lIns="92296" tIns="46149" rIns="92296" bIns="46149" numCol="1" anchor="t" anchorCtr="0" compatLnSpc="1">
            <a:prstTxWarp prst="textNoShape">
              <a:avLst/>
            </a:prstTxWarp>
          </a:bodyPr>
          <a:lstStyle>
            <a:lvl1pPr>
              <a:defRPr sz="1200"/>
            </a:lvl1pPr>
          </a:lstStyle>
          <a:p>
            <a:endParaRPr lang="en-US" dirty="0"/>
          </a:p>
        </p:txBody>
      </p:sp>
      <p:sp>
        <p:nvSpPr>
          <p:cNvPr id="474115" name="Rectangle 3"/>
          <p:cNvSpPr>
            <a:spLocks noGrp="1" noChangeArrowheads="1"/>
          </p:cNvSpPr>
          <p:nvPr>
            <p:ph type="dt" sz="quarter" idx="1"/>
          </p:nvPr>
        </p:nvSpPr>
        <p:spPr bwMode="auto">
          <a:xfrm>
            <a:off x="3927475" y="0"/>
            <a:ext cx="3005138" cy="460375"/>
          </a:xfrm>
          <a:prstGeom prst="rect">
            <a:avLst/>
          </a:prstGeom>
          <a:noFill/>
          <a:ln w="9525">
            <a:noFill/>
            <a:miter lim="800000"/>
            <a:headEnd/>
            <a:tailEnd/>
          </a:ln>
          <a:effectLst/>
        </p:spPr>
        <p:txBody>
          <a:bodyPr vert="horz" wrap="square" lIns="92296" tIns="46149" rIns="92296" bIns="46149" numCol="1" anchor="t" anchorCtr="0" compatLnSpc="1">
            <a:prstTxWarp prst="textNoShape">
              <a:avLst/>
            </a:prstTxWarp>
          </a:bodyPr>
          <a:lstStyle>
            <a:lvl1pPr algn="r">
              <a:defRPr sz="1200"/>
            </a:lvl1pPr>
          </a:lstStyle>
          <a:p>
            <a:fld id="{513CEAEE-B483-6B40-B518-C6DAD23F06FE}" type="datetimeFigureOut">
              <a:rPr lang="en-US"/>
              <a:pPr/>
              <a:t>4/10/2018</a:t>
            </a:fld>
            <a:endParaRPr lang="en-US" dirty="0"/>
          </a:p>
        </p:txBody>
      </p:sp>
      <p:sp>
        <p:nvSpPr>
          <p:cNvPr id="474116" name="Rectangle 4"/>
          <p:cNvSpPr>
            <a:spLocks noGrp="1" noChangeArrowheads="1"/>
          </p:cNvSpPr>
          <p:nvPr>
            <p:ph type="ftr" sz="quarter" idx="2"/>
          </p:nvPr>
        </p:nvSpPr>
        <p:spPr bwMode="auto">
          <a:xfrm>
            <a:off x="0" y="8758238"/>
            <a:ext cx="3005138" cy="460375"/>
          </a:xfrm>
          <a:prstGeom prst="rect">
            <a:avLst/>
          </a:prstGeom>
          <a:noFill/>
          <a:ln w="9525">
            <a:noFill/>
            <a:miter lim="800000"/>
            <a:headEnd/>
            <a:tailEnd/>
          </a:ln>
          <a:effectLst/>
        </p:spPr>
        <p:txBody>
          <a:bodyPr vert="horz" wrap="square" lIns="92296" tIns="46149" rIns="92296" bIns="46149" numCol="1" anchor="b" anchorCtr="0" compatLnSpc="1">
            <a:prstTxWarp prst="textNoShape">
              <a:avLst/>
            </a:prstTxWarp>
          </a:bodyPr>
          <a:lstStyle>
            <a:lvl1pPr>
              <a:defRPr sz="1200"/>
            </a:lvl1pPr>
          </a:lstStyle>
          <a:p>
            <a:endParaRPr lang="en-US" dirty="0"/>
          </a:p>
        </p:txBody>
      </p:sp>
      <p:sp>
        <p:nvSpPr>
          <p:cNvPr id="474117" name="Rectangle 5"/>
          <p:cNvSpPr>
            <a:spLocks noGrp="1" noChangeArrowheads="1"/>
          </p:cNvSpPr>
          <p:nvPr>
            <p:ph type="sldNum" sz="quarter" idx="3"/>
          </p:nvPr>
        </p:nvSpPr>
        <p:spPr bwMode="auto">
          <a:xfrm>
            <a:off x="3927475" y="8758238"/>
            <a:ext cx="3005138" cy="460375"/>
          </a:xfrm>
          <a:prstGeom prst="rect">
            <a:avLst/>
          </a:prstGeom>
          <a:noFill/>
          <a:ln w="9525">
            <a:noFill/>
            <a:miter lim="800000"/>
            <a:headEnd/>
            <a:tailEnd/>
          </a:ln>
          <a:effectLst/>
        </p:spPr>
        <p:txBody>
          <a:bodyPr vert="horz" wrap="square" lIns="92296" tIns="46149" rIns="92296" bIns="46149" numCol="1" anchor="b" anchorCtr="0" compatLnSpc="1">
            <a:prstTxWarp prst="textNoShape">
              <a:avLst/>
            </a:prstTxWarp>
          </a:bodyPr>
          <a:lstStyle>
            <a:lvl1pPr algn="r">
              <a:defRPr sz="1200"/>
            </a:lvl1pPr>
          </a:lstStyle>
          <a:p>
            <a:fld id="{C57E3211-F245-014E-A89C-823839E7818F}" type="slidenum">
              <a:rPr lang="en-US"/>
              <a:pPr/>
              <a:t>‹#›</a:t>
            </a:fld>
            <a:endParaRPr lang="en-US" dirty="0"/>
          </a:p>
        </p:txBody>
      </p:sp>
    </p:spTree>
    <p:extLst>
      <p:ext uri="{BB962C8B-B14F-4D97-AF65-F5344CB8AC3E}">
        <p14:creationId xmlns:p14="http://schemas.microsoft.com/office/powerpoint/2010/main" val="23514394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5138" cy="460375"/>
          </a:xfrm>
          <a:prstGeom prst="rect">
            <a:avLst/>
          </a:prstGeom>
        </p:spPr>
        <p:txBody>
          <a:bodyPr vert="horz" wrap="square" lIns="92296" tIns="46149" rIns="92296" bIns="46149" numCol="1" anchor="t" anchorCtr="0" compatLnSpc="1">
            <a:prstTxWarp prst="textNoShape">
              <a:avLst/>
            </a:prstTxWarp>
          </a:bodyPr>
          <a:lstStyle>
            <a:lvl1pPr eaLnBrk="1" hangingPunct="1">
              <a:defRPr sz="1200"/>
            </a:lvl1pPr>
          </a:lstStyle>
          <a:p>
            <a:endParaRPr lang="en-US" dirty="0"/>
          </a:p>
        </p:txBody>
      </p:sp>
      <p:sp>
        <p:nvSpPr>
          <p:cNvPr id="3" name="Date Placeholder 2"/>
          <p:cNvSpPr>
            <a:spLocks noGrp="1"/>
          </p:cNvSpPr>
          <p:nvPr>
            <p:ph type="dt" idx="1"/>
          </p:nvPr>
        </p:nvSpPr>
        <p:spPr>
          <a:xfrm>
            <a:off x="3927475" y="0"/>
            <a:ext cx="3005138" cy="460375"/>
          </a:xfrm>
          <a:prstGeom prst="rect">
            <a:avLst/>
          </a:prstGeom>
        </p:spPr>
        <p:txBody>
          <a:bodyPr vert="horz" wrap="square" lIns="92296" tIns="46149" rIns="92296" bIns="46149" numCol="1" anchor="t" anchorCtr="0" compatLnSpc="1">
            <a:prstTxWarp prst="textNoShape">
              <a:avLst/>
            </a:prstTxWarp>
          </a:bodyPr>
          <a:lstStyle>
            <a:lvl1pPr algn="r" eaLnBrk="1" hangingPunct="1">
              <a:defRPr sz="1200"/>
            </a:lvl1pPr>
          </a:lstStyle>
          <a:p>
            <a:fld id="{412751BA-CFD7-614F-AB43-711D2AC697E8}" type="datetimeFigureOut">
              <a:rPr lang="en-US"/>
              <a:pPr/>
              <a:t>4/10/2018</a:t>
            </a:fld>
            <a:endParaRPr lang="en-US" dirty="0"/>
          </a:p>
        </p:txBody>
      </p:sp>
      <p:sp>
        <p:nvSpPr>
          <p:cNvPr id="4" name="Slide Image Placeholder 3"/>
          <p:cNvSpPr>
            <a:spLocks noGrp="1" noRot="1" noChangeAspect="1"/>
          </p:cNvSpPr>
          <p:nvPr>
            <p:ph type="sldImg" idx="2"/>
          </p:nvPr>
        </p:nvSpPr>
        <p:spPr>
          <a:xfrm>
            <a:off x="1162050" y="692150"/>
            <a:ext cx="4610100" cy="3457575"/>
          </a:xfrm>
          <a:prstGeom prst="rect">
            <a:avLst/>
          </a:prstGeom>
          <a:noFill/>
          <a:ln w="12700">
            <a:solidFill>
              <a:prstClr val="black"/>
            </a:solidFill>
          </a:ln>
        </p:spPr>
        <p:txBody>
          <a:bodyPr vert="horz" lIns="92296" tIns="46149" rIns="92296" bIns="46149" rtlCol="0" anchor="ctr"/>
          <a:lstStyle/>
          <a:p>
            <a:pPr lvl="0"/>
            <a:endParaRPr lang="en-US" noProof="0" dirty="0"/>
          </a:p>
        </p:txBody>
      </p:sp>
      <p:sp>
        <p:nvSpPr>
          <p:cNvPr id="5" name="Notes Placeholder 4"/>
          <p:cNvSpPr>
            <a:spLocks noGrp="1"/>
          </p:cNvSpPr>
          <p:nvPr>
            <p:ph type="body" sz="quarter" idx="3"/>
          </p:nvPr>
        </p:nvSpPr>
        <p:spPr>
          <a:xfrm>
            <a:off x="693738" y="4379913"/>
            <a:ext cx="5546725" cy="4148137"/>
          </a:xfrm>
          <a:prstGeom prst="rect">
            <a:avLst/>
          </a:prstGeom>
        </p:spPr>
        <p:txBody>
          <a:bodyPr vert="horz" lIns="92296" tIns="46149" rIns="92296" bIns="4614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758238"/>
            <a:ext cx="3005138" cy="460375"/>
          </a:xfrm>
          <a:prstGeom prst="rect">
            <a:avLst/>
          </a:prstGeom>
        </p:spPr>
        <p:txBody>
          <a:bodyPr vert="horz" wrap="square" lIns="92296" tIns="46149" rIns="92296" bIns="46149" numCol="1" anchor="b" anchorCtr="0" compatLnSpc="1">
            <a:prstTxWarp prst="textNoShape">
              <a:avLst/>
            </a:prstTxWarp>
          </a:bodyPr>
          <a:lstStyle>
            <a:lvl1pPr eaLnBrk="1" hangingPunct="1">
              <a:defRPr sz="1200"/>
            </a:lvl1pPr>
          </a:lstStyle>
          <a:p>
            <a:endParaRPr lang="en-US" dirty="0"/>
          </a:p>
        </p:txBody>
      </p:sp>
      <p:sp>
        <p:nvSpPr>
          <p:cNvPr id="7" name="Slide Number Placeholder 6"/>
          <p:cNvSpPr>
            <a:spLocks noGrp="1"/>
          </p:cNvSpPr>
          <p:nvPr>
            <p:ph type="sldNum" sz="quarter" idx="5"/>
          </p:nvPr>
        </p:nvSpPr>
        <p:spPr>
          <a:xfrm>
            <a:off x="3927475" y="8758238"/>
            <a:ext cx="3005138" cy="460375"/>
          </a:xfrm>
          <a:prstGeom prst="rect">
            <a:avLst/>
          </a:prstGeom>
        </p:spPr>
        <p:txBody>
          <a:bodyPr vert="horz" wrap="square" lIns="92296" tIns="46149" rIns="92296" bIns="46149" numCol="1" anchor="b" anchorCtr="0" compatLnSpc="1">
            <a:prstTxWarp prst="textNoShape">
              <a:avLst/>
            </a:prstTxWarp>
          </a:bodyPr>
          <a:lstStyle>
            <a:lvl1pPr algn="r" eaLnBrk="1" hangingPunct="1">
              <a:defRPr sz="1200"/>
            </a:lvl1pPr>
          </a:lstStyle>
          <a:p>
            <a:fld id="{6D7DEF80-11CD-144D-8A05-04BD8FC9BA8E}" type="slidenum">
              <a:rPr lang="en-US"/>
              <a:pPr/>
              <a:t>‹#›</a:t>
            </a:fld>
            <a:endParaRPr lang="en-US" dirty="0"/>
          </a:p>
        </p:txBody>
      </p:sp>
    </p:spTree>
    <p:extLst>
      <p:ext uri="{BB962C8B-B14F-4D97-AF65-F5344CB8AC3E}">
        <p14:creationId xmlns:p14="http://schemas.microsoft.com/office/powerpoint/2010/main" val="409315169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FC1B6052-C197-FD4F-8BA7-A622128585D1}" type="slidenum">
              <a:rPr lang="en-US"/>
              <a:pPr/>
              <a:t>1</a:t>
            </a:fld>
            <a:endParaRPr lang="en-US" dirty="0"/>
          </a:p>
        </p:txBody>
      </p:sp>
      <p:sp>
        <p:nvSpPr>
          <p:cNvPr id="1843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84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dirty="0">
              <a:latin typeface="Calibri" charset="0"/>
              <a:ea typeface="MS PGothic" charset="0"/>
            </a:endParaRPr>
          </a:p>
        </p:txBody>
      </p:sp>
    </p:spTree>
    <p:extLst>
      <p:ext uri="{BB962C8B-B14F-4D97-AF65-F5344CB8AC3E}">
        <p14:creationId xmlns:p14="http://schemas.microsoft.com/office/powerpoint/2010/main" val="7588944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Possible tweets:</a:t>
            </a:r>
            <a:br>
              <a:rPr lang="en-US" dirty="0"/>
            </a:br>
            <a:r>
              <a:rPr lang="en-US" dirty="0"/>
              <a:t>Key</a:t>
            </a:r>
            <a:r>
              <a:rPr lang="en-US" baseline="0" dirty="0"/>
              <a:t> message- A substantial increase in cigarette prices would help millions of people around the world avoid poor health and extreme poverty</a:t>
            </a:r>
          </a:p>
          <a:p>
            <a:endParaRPr lang="en-US" baseline="0" dirty="0"/>
          </a:p>
          <a:p>
            <a:r>
              <a:rPr lang="en-US" baseline="0" dirty="0"/>
              <a:t>Second tweet-  The findings show that people on low incomes have the most to gain, and the researchers say modest action by many governments “could yield unprecedented health gains and poverty reduction.”</a:t>
            </a:r>
            <a:endParaRPr lang="en-US" dirty="0"/>
          </a:p>
        </p:txBody>
      </p:sp>
      <p:sp>
        <p:nvSpPr>
          <p:cNvPr id="4" name="Slide Number Placeholder 3"/>
          <p:cNvSpPr>
            <a:spLocks noGrp="1"/>
          </p:cNvSpPr>
          <p:nvPr>
            <p:ph type="sldNum" sz="quarter" idx="10"/>
          </p:nvPr>
        </p:nvSpPr>
        <p:spPr/>
        <p:txBody>
          <a:bodyPr/>
          <a:lstStyle/>
          <a:p>
            <a:fld id="{6D7DEF80-11CD-144D-8A05-04BD8FC9BA8E}" type="slidenum">
              <a:rPr lang="en-US" smtClean="0"/>
              <a:pPr/>
              <a:t>2</a:t>
            </a:fld>
            <a:endParaRPr lang="en-US" dirty="0"/>
          </a:p>
        </p:txBody>
      </p:sp>
    </p:spTree>
    <p:extLst>
      <p:ext uri="{BB962C8B-B14F-4D97-AF65-F5344CB8AC3E}">
        <p14:creationId xmlns:p14="http://schemas.microsoft.com/office/powerpoint/2010/main" val="1440329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Possible tweets:</a:t>
            </a:r>
            <a:br>
              <a:rPr lang="en-US" dirty="0"/>
            </a:br>
            <a:r>
              <a:rPr lang="en-US" dirty="0"/>
              <a:t>Key</a:t>
            </a:r>
            <a:r>
              <a:rPr lang="en-US" baseline="0" dirty="0"/>
              <a:t> message- A substantial increase in cigarette prices would help millions of people around the world avoid poor health and extreme poverty</a:t>
            </a:r>
          </a:p>
          <a:p>
            <a:endParaRPr lang="en-US" baseline="0" dirty="0"/>
          </a:p>
          <a:p>
            <a:r>
              <a:rPr lang="en-US" baseline="0" dirty="0"/>
              <a:t>Second tweet-  The findings show that people on low incomes have the most to gain, and the researchers say modest action by many governments “could yield unprecedented health gains and poverty reduction.”</a:t>
            </a:r>
            <a:endParaRPr lang="en-US" dirty="0"/>
          </a:p>
        </p:txBody>
      </p:sp>
      <p:sp>
        <p:nvSpPr>
          <p:cNvPr id="4" name="Slide Number Placeholder 3"/>
          <p:cNvSpPr>
            <a:spLocks noGrp="1"/>
          </p:cNvSpPr>
          <p:nvPr>
            <p:ph type="sldNum" sz="quarter" idx="10"/>
          </p:nvPr>
        </p:nvSpPr>
        <p:spPr/>
        <p:txBody>
          <a:bodyPr/>
          <a:lstStyle/>
          <a:p>
            <a:fld id="{6D7DEF80-11CD-144D-8A05-04BD8FC9BA8E}" type="slidenum">
              <a:rPr lang="en-US" smtClean="0"/>
              <a:pPr/>
              <a:t>3</a:t>
            </a:fld>
            <a:endParaRPr lang="en-US" dirty="0"/>
          </a:p>
        </p:txBody>
      </p:sp>
    </p:spTree>
    <p:extLst>
      <p:ext uri="{BB962C8B-B14F-4D97-AF65-F5344CB8AC3E}">
        <p14:creationId xmlns:p14="http://schemas.microsoft.com/office/powerpoint/2010/main" val="35233614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7DEF80-11CD-144D-8A05-04BD8FC9BA8E}" type="slidenum">
              <a:rPr lang="en-US" smtClean="0"/>
              <a:pPr/>
              <a:t>4</a:t>
            </a:fld>
            <a:endParaRPr lang="en-US" dirty="0"/>
          </a:p>
        </p:txBody>
      </p:sp>
    </p:spTree>
    <p:extLst>
      <p:ext uri="{BB962C8B-B14F-4D97-AF65-F5344CB8AC3E}">
        <p14:creationId xmlns:p14="http://schemas.microsoft.com/office/powerpoint/2010/main" val="4907227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S PGothic" pitchFamily="34" charset="-128"/>
                <a:cs typeface="MS PGothic" charset="0"/>
              </a:rPr>
              <a:t>The effects of taxes are greatest among youth and persons with low income</a:t>
            </a:r>
          </a:p>
          <a:p>
            <a:endParaRPr lang="en-GB" sz="1200" kern="1200" dirty="0">
              <a:solidFill>
                <a:schemeClr val="tx1"/>
              </a:solidFill>
              <a:effectLst/>
              <a:latin typeface="+mn-lt"/>
              <a:ea typeface="MS PGothic" pitchFamily="34" charset="-128"/>
            </a:endParaRPr>
          </a:p>
          <a:p>
            <a:r>
              <a:rPr lang="en-GB" sz="1200" kern="1200" dirty="0">
                <a:solidFill>
                  <a:schemeClr val="tx1"/>
                </a:solidFill>
                <a:effectLst/>
                <a:latin typeface="+mn-lt"/>
                <a:ea typeface="MS PGothic" pitchFamily="34" charset="-128"/>
                <a:cs typeface="MS PGothic" charset="0"/>
              </a:rPr>
              <a:t>Higher excise taxes increase government revenue, which can be used for pro-poor health and other programs. However, high excise taxes, at the levels recommended by WHO and the World Bank</a:t>
            </a:r>
            <a:r>
              <a:rPr lang="en-GB" sz="1200" kern="1200" baseline="30000" dirty="0">
                <a:solidFill>
                  <a:schemeClr val="tx1"/>
                </a:solidFill>
                <a:effectLst/>
                <a:latin typeface="+mn-lt"/>
                <a:ea typeface="MS PGothic" pitchFamily="34" charset="-128"/>
                <a:cs typeface="MS PGothic" charset="0"/>
              </a:rPr>
              <a:t>11</a:t>
            </a:r>
            <a:r>
              <a:rPr lang="en-GB" sz="1200" kern="1200" dirty="0">
                <a:solidFill>
                  <a:schemeClr val="tx1"/>
                </a:solidFill>
                <a:effectLst/>
                <a:latin typeface="+mn-lt"/>
                <a:ea typeface="MS PGothic" pitchFamily="34" charset="-128"/>
                <a:cs typeface="MS PGothic" charset="0"/>
              </a:rPr>
              <a:t> remain uncommon in most LMICs</a:t>
            </a:r>
            <a:endParaRPr lang="en-US" dirty="0"/>
          </a:p>
        </p:txBody>
      </p:sp>
      <p:sp>
        <p:nvSpPr>
          <p:cNvPr id="4" name="Slide Number Placeholder 3"/>
          <p:cNvSpPr>
            <a:spLocks noGrp="1"/>
          </p:cNvSpPr>
          <p:nvPr>
            <p:ph type="sldNum" sz="quarter" idx="10"/>
          </p:nvPr>
        </p:nvSpPr>
        <p:spPr/>
        <p:txBody>
          <a:bodyPr/>
          <a:lstStyle/>
          <a:p>
            <a:fld id="{6D7DEF80-11CD-144D-8A05-04BD8FC9BA8E}" type="slidenum">
              <a:rPr lang="en-US" smtClean="0"/>
              <a:pPr/>
              <a:t>5</a:t>
            </a:fld>
            <a:endParaRPr lang="en-US" dirty="0"/>
          </a:p>
        </p:txBody>
      </p:sp>
    </p:spTree>
    <p:extLst>
      <p:ext uri="{BB962C8B-B14F-4D97-AF65-F5344CB8AC3E}">
        <p14:creationId xmlns:p14="http://schemas.microsoft.com/office/powerpoint/2010/main" val="4907227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dirty="0">
                <a:latin typeface="Arial" panose="020B0604020202020204" pitchFamily="34" charset="0"/>
                <a:ea typeface="MS PGothic" charset="0"/>
                <a:cs typeface="Arial" panose="020B0604020202020204" pitchFamily="34" charset="0"/>
              </a:rPr>
              <a:t>Our results challenge the conventional view that tobacco taxes hurt the poor. </a:t>
            </a:r>
            <a:endParaRPr lang="en-GB" sz="1200" b="0" kern="1200" dirty="0">
              <a:solidFill>
                <a:schemeClr val="tx1"/>
              </a:solidFill>
              <a:effectLst/>
              <a:latin typeface="+mn-lt"/>
              <a:ea typeface="MS PGothic" pitchFamily="34" charset="-128"/>
              <a:cs typeface="MS PGothic"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sz="1200" kern="1200" dirty="0">
              <a:solidFill>
                <a:schemeClr val="tx1"/>
              </a:solidFill>
              <a:effectLst/>
              <a:latin typeface="+mn-lt"/>
              <a:ea typeface="MS PGothic" pitchFamily="34" charset="-128"/>
              <a:cs typeface="MS PGothic"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S PGothic" pitchFamily="34" charset="-128"/>
                <a:cs typeface="MS PGothic" charset="0"/>
              </a:rPr>
              <a:t>Despite differences in socio-economic condition and health financing arrangements, tobacco taxation through a 50% price increase strongly favours the bottom income quintile of the population in terms of life-years saved, out-of-pocket expenditures from tobacco-attributable treatment costs averted, and individuals avoiding catastrophic health expenditures or poverty.</a:t>
            </a:r>
            <a:endParaRPr lang="en-US" sz="1200" kern="1200" dirty="0">
              <a:solidFill>
                <a:schemeClr val="tx1"/>
              </a:solidFill>
              <a:effectLst/>
              <a:latin typeface="+mn-lt"/>
              <a:ea typeface="MS PGothic" pitchFamily="34" charset="-128"/>
              <a:cs typeface="MS PGothic" charset="0"/>
            </a:endParaRPr>
          </a:p>
          <a:p>
            <a:endParaRPr lang="en-US" dirty="0"/>
          </a:p>
        </p:txBody>
      </p:sp>
      <p:sp>
        <p:nvSpPr>
          <p:cNvPr id="4" name="Slide Number Placeholder 3"/>
          <p:cNvSpPr>
            <a:spLocks noGrp="1"/>
          </p:cNvSpPr>
          <p:nvPr>
            <p:ph type="sldNum" sz="quarter" idx="10"/>
          </p:nvPr>
        </p:nvSpPr>
        <p:spPr/>
        <p:txBody>
          <a:bodyPr/>
          <a:lstStyle/>
          <a:p>
            <a:fld id="{6D7DEF80-11CD-144D-8A05-04BD8FC9BA8E}" type="slidenum">
              <a:rPr lang="en-US" smtClean="0"/>
              <a:pPr/>
              <a:t>6</a:t>
            </a:fld>
            <a:endParaRPr lang="en-US" dirty="0"/>
          </a:p>
        </p:txBody>
      </p:sp>
    </p:spTree>
    <p:extLst>
      <p:ext uri="{BB962C8B-B14F-4D97-AF65-F5344CB8AC3E}">
        <p14:creationId xmlns:p14="http://schemas.microsoft.com/office/powerpoint/2010/main" val="15802473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dirty="0">
                <a:latin typeface="Arial" panose="020B0604020202020204" pitchFamily="34" charset="0"/>
                <a:ea typeface="MS PGothic" charset="0"/>
                <a:cs typeface="Arial" panose="020B0604020202020204" pitchFamily="34" charset="0"/>
              </a:rPr>
              <a:t>Our results challenge the conventional view that tobacco taxes hurt the poor. </a:t>
            </a:r>
            <a:endParaRPr lang="en-GB" sz="1200" b="0" kern="1200" dirty="0">
              <a:solidFill>
                <a:schemeClr val="tx1"/>
              </a:solidFill>
              <a:effectLst/>
              <a:latin typeface="+mn-lt"/>
              <a:ea typeface="MS PGothic" pitchFamily="34" charset="-128"/>
              <a:cs typeface="MS PGothic"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sz="1200" kern="1200" dirty="0">
              <a:solidFill>
                <a:schemeClr val="tx1"/>
              </a:solidFill>
              <a:effectLst/>
              <a:latin typeface="+mn-lt"/>
              <a:ea typeface="MS PGothic" pitchFamily="34" charset="-128"/>
              <a:cs typeface="MS PGothic"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S PGothic" pitchFamily="34" charset="-128"/>
                <a:cs typeface="MS PGothic" charset="0"/>
              </a:rPr>
              <a:t>Despite differences in socio-economic condition and health financing arrangements, tobacco taxation through a 50% price increase strongly favours the bottom income quintile of the population in terms of life-years saved, out-of-pocket expenditures from tobacco-attributable treatment costs averted, and individuals avoiding catastrophic health expenditures or poverty.</a:t>
            </a:r>
            <a:endParaRPr lang="en-US" sz="1200" kern="1200" dirty="0">
              <a:solidFill>
                <a:schemeClr val="tx1"/>
              </a:solidFill>
              <a:effectLst/>
              <a:latin typeface="+mn-lt"/>
              <a:ea typeface="MS PGothic" pitchFamily="34" charset="-128"/>
              <a:cs typeface="MS PGothic" charset="0"/>
            </a:endParaRPr>
          </a:p>
          <a:p>
            <a:endParaRPr lang="en-US" dirty="0"/>
          </a:p>
        </p:txBody>
      </p:sp>
      <p:sp>
        <p:nvSpPr>
          <p:cNvPr id="4" name="Slide Number Placeholder 3"/>
          <p:cNvSpPr>
            <a:spLocks noGrp="1"/>
          </p:cNvSpPr>
          <p:nvPr>
            <p:ph type="sldNum" sz="quarter" idx="10"/>
          </p:nvPr>
        </p:nvSpPr>
        <p:spPr/>
        <p:txBody>
          <a:bodyPr/>
          <a:lstStyle/>
          <a:p>
            <a:fld id="{6D7DEF80-11CD-144D-8A05-04BD8FC9BA8E}" type="slidenum">
              <a:rPr lang="en-US" smtClean="0"/>
              <a:pPr/>
              <a:t>7</a:t>
            </a:fld>
            <a:endParaRPr lang="en-US" dirty="0"/>
          </a:p>
        </p:txBody>
      </p:sp>
    </p:spTree>
    <p:extLst>
      <p:ext uri="{BB962C8B-B14F-4D97-AF65-F5344CB8AC3E}">
        <p14:creationId xmlns:p14="http://schemas.microsoft.com/office/powerpoint/2010/main" val="7530226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dirty="0">
                <a:latin typeface="Arial" panose="020B0604020202020204" pitchFamily="34" charset="0"/>
                <a:ea typeface="MS PGothic" charset="0"/>
                <a:cs typeface="Arial" panose="020B0604020202020204" pitchFamily="34" charset="0"/>
              </a:rPr>
              <a:t>Our results challenge the conventional view that tobacco taxes hurt the poor. </a:t>
            </a:r>
            <a:endParaRPr lang="en-GB" sz="1200" b="0" kern="1200" dirty="0">
              <a:solidFill>
                <a:schemeClr val="tx1"/>
              </a:solidFill>
              <a:effectLst/>
              <a:latin typeface="+mn-lt"/>
              <a:ea typeface="MS PGothic" pitchFamily="34" charset="-128"/>
              <a:cs typeface="MS PGothic"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sz="1200" kern="1200" dirty="0">
              <a:solidFill>
                <a:schemeClr val="tx1"/>
              </a:solidFill>
              <a:effectLst/>
              <a:latin typeface="+mn-lt"/>
              <a:ea typeface="MS PGothic" pitchFamily="34" charset="-128"/>
              <a:cs typeface="MS PGothic"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S PGothic" pitchFamily="34" charset="-128"/>
                <a:cs typeface="MS PGothic" charset="0"/>
              </a:rPr>
              <a:t>Despite differences in socio-economic condition and health financing arrangements, tobacco taxation through a 50% price increase strongly favours the bottom income quintile of the population in terms of life-years saved, out-of-pocket expenditures from tobacco-attributable treatment costs averted, and individuals avoiding catastrophic health expenditures or poverty.</a:t>
            </a:r>
            <a:endParaRPr lang="en-US" sz="1200" kern="1200" dirty="0">
              <a:solidFill>
                <a:schemeClr val="tx1"/>
              </a:solidFill>
              <a:effectLst/>
              <a:latin typeface="+mn-lt"/>
              <a:ea typeface="MS PGothic" pitchFamily="34" charset="-128"/>
              <a:cs typeface="MS PGothic" charset="0"/>
            </a:endParaRPr>
          </a:p>
          <a:p>
            <a:endParaRPr lang="en-US" dirty="0"/>
          </a:p>
        </p:txBody>
      </p:sp>
      <p:sp>
        <p:nvSpPr>
          <p:cNvPr id="4" name="Slide Number Placeholder 3"/>
          <p:cNvSpPr>
            <a:spLocks noGrp="1"/>
          </p:cNvSpPr>
          <p:nvPr>
            <p:ph type="sldNum" sz="quarter" idx="10"/>
          </p:nvPr>
        </p:nvSpPr>
        <p:spPr/>
        <p:txBody>
          <a:bodyPr/>
          <a:lstStyle/>
          <a:p>
            <a:fld id="{6D7DEF80-11CD-144D-8A05-04BD8FC9BA8E}" type="slidenum">
              <a:rPr lang="en-US" smtClean="0"/>
              <a:pPr/>
              <a:t>8</a:t>
            </a:fld>
            <a:endParaRPr lang="en-US" dirty="0"/>
          </a:p>
        </p:txBody>
      </p:sp>
    </p:spTree>
    <p:extLst>
      <p:ext uri="{BB962C8B-B14F-4D97-AF65-F5344CB8AC3E}">
        <p14:creationId xmlns:p14="http://schemas.microsoft.com/office/powerpoint/2010/main" val="7530226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a:t>
            </a:r>
            <a:r>
              <a:rPr lang="en-US" baseline="0" dirty="0"/>
              <a:t> tweet</a:t>
            </a:r>
            <a:endParaRPr lang="en-US" dirty="0"/>
          </a:p>
        </p:txBody>
      </p:sp>
      <p:sp>
        <p:nvSpPr>
          <p:cNvPr id="4" name="Slide Number Placeholder 3"/>
          <p:cNvSpPr>
            <a:spLocks noGrp="1"/>
          </p:cNvSpPr>
          <p:nvPr>
            <p:ph type="sldNum" sz="quarter" idx="10"/>
          </p:nvPr>
        </p:nvSpPr>
        <p:spPr/>
        <p:txBody>
          <a:bodyPr/>
          <a:lstStyle/>
          <a:p>
            <a:fld id="{6D7DEF80-11CD-144D-8A05-04BD8FC9BA8E}" type="slidenum">
              <a:rPr lang="en-US" smtClean="0"/>
              <a:pPr/>
              <a:t>9</a:t>
            </a:fld>
            <a:endParaRPr lang="en-US" dirty="0"/>
          </a:p>
        </p:txBody>
      </p:sp>
    </p:spTree>
    <p:extLst>
      <p:ext uri="{BB962C8B-B14F-4D97-AF65-F5344CB8AC3E}">
        <p14:creationId xmlns:p14="http://schemas.microsoft.com/office/powerpoint/2010/main" val="40542307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S PGothic" pitchFamily="34" charset="-128"/>
                <a:cs typeface="MS PGothic" charset="0"/>
              </a:rPr>
              <a:t>The 50% higher cigarette price would lead to about 15.5M men avoiding catastrophic health expenditures and 8.8M men avoiding extreme poverty, including 4.2M in the bottom income quintile (median 37%, range 16-68%) and 2.5M would be in the second lowest income quintile.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a:solidFill>
                <a:schemeClr val="tx1"/>
              </a:solidFill>
              <a:effectLst/>
              <a:latin typeface="+mn-lt"/>
              <a:ea typeface="MS PGothic" pitchFamily="34" charset="-128"/>
              <a:cs typeface="MS PGothic"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S PGothic" pitchFamily="34" charset="-128"/>
                <a:cs typeface="MS PGothic" charset="0"/>
              </a:rPr>
              <a:t>Nearly all of the extreme poverty avoided was in the bottom income quintile.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a:solidFill>
                <a:schemeClr val="tx1"/>
              </a:solidFill>
              <a:effectLst/>
              <a:latin typeface="+mn-lt"/>
              <a:ea typeface="MS PGothic" pitchFamily="34" charset="-128"/>
              <a:cs typeface="MS PGothic"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S PGothic" pitchFamily="34" charset="-128"/>
                <a:cs typeface="MS PGothic" charset="0"/>
              </a:rPr>
              <a:t>The 8.8M men represent 2.4% of the baseline number of 360M men and women living in extreme poverty in these seven countries.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a:solidFill>
                <a:schemeClr val="tx1"/>
              </a:solidFill>
              <a:effectLst/>
              <a:latin typeface="+mn-lt"/>
              <a:ea typeface="MS PGothic" pitchFamily="34" charset="-128"/>
              <a:cs typeface="MS PGothic"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S PGothic" pitchFamily="34" charset="-128"/>
                <a:cs typeface="MS PGothic" charset="0"/>
              </a:rPr>
              <a:t>In most countries, there is an inverse relationship between income quintile and number of individuals who will avoid catastrophic healthcare expenditures or poverty.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a:solidFill>
                <a:schemeClr val="tx1"/>
              </a:solidFill>
              <a:effectLst/>
              <a:latin typeface="+mn-lt"/>
              <a:ea typeface="MS PGothic" pitchFamily="34" charset="-128"/>
              <a:cs typeface="MS PGothic"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S PGothic" pitchFamily="34" charset="-128"/>
                <a:cs typeface="MS PGothic" charset="0"/>
              </a:rPr>
              <a:t>However, in Bangladesh, a sizeable number of men who would avoid poverty and catastrophic healthcare expenditures would be from the fourth income quintile due to the relatively high prevalence of smoking in this income group.</a:t>
            </a:r>
            <a:endParaRPr lang="en-US" sz="1200" kern="1200" dirty="0">
              <a:solidFill>
                <a:schemeClr val="tx1"/>
              </a:solidFill>
              <a:effectLst/>
              <a:latin typeface="+mn-lt"/>
              <a:ea typeface="MS PGothic" pitchFamily="34" charset="-128"/>
              <a:cs typeface="MS PGothic" charset="0"/>
            </a:endParaRPr>
          </a:p>
          <a:p>
            <a:endParaRPr lang="en-US" dirty="0"/>
          </a:p>
        </p:txBody>
      </p:sp>
      <p:sp>
        <p:nvSpPr>
          <p:cNvPr id="4" name="Slide Number Placeholder 3"/>
          <p:cNvSpPr>
            <a:spLocks noGrp="1"/>
          </p:cNvSpPr>
          <p:nvPr>
            <p:ph type="sldNum" sz="quarter" idx="10"/>
          </p:nvPr>
        </p:nvSpPr>
        <p:spPr/>
        <p:txBody>
          <a:bodyPr/>
          <a:lstStyle/>
          <a:p>
            <a:fld id="{6D7DEF80-11CD-144D-8A05-04BD8FC9BA8E}" type="slidenum">
              <a:rPr lang="en-US" smtClean="0"/>
              <a:pPr/>
              <a:t>10</a:t>
            </a:fld>
            <a:endParaRPr lang="en-US" dirty="0"/>
          </a:p>
        </p:txBody>
      </p:sp>
    </p:spTree>
    <p:extLst>
      <p:ext uri="{BB962C8B-B14F-4D97-AF65-F5344CB8AC3E}">
        <p14:creationId xmlns:p14="http://schemas.microsoft.com/office/powerpoint/2010/main" val="9986609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584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baseline="0" dirty="0">
              <a:latin typeface="Calibri" charset="0"/>
              <a:ea typeface="MS PGothic" charset="0"/>
            </a:endParaRPr>
          </a:p>
          <a:p>
            <a:endParaRPr lang="en-US" dirty="0">
              <a:latin typeface="Calibri" charset="0"/>
              <a:ea typeface="MS PGothic" charset="0"/>
            </a:endParaRPr>
          </a:p>
        </p:txBody>
      </p:sp>
      <p:sp>
        <p:nvSpPr>
          <p:cNvPr id="3584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0"/>
                <a:cs typeface="MS PGothic" charset="0"/>
              </a:defRPr>
            </a:lvl1pPr>
            <a:lvl2pPr marL="742950" indent="-285750">
              <a:defRPr>
                <a:solidFill>
                  <a:schemeClr val="tx1"/>
                </a:solidFill>
                <a:latin typeface="Calibri" charset="0"/>
                <a:ea typeface="MS PGothic" charset="0"/>
                <a:cs typeface="MS PGothic" charset="0"/>
              </a:defRPr>
            </a:lvl2pPr>
            <a:lvl3pPr marL="1143000" indent="-228600">
              <a:defRPr>
                <a:solidFill>
                  <a:schemeClr val="tx1"/>
                </a:solidFill>
                <a:latin typeface="Calibri" charset="0"/>
                <a:ea typeface="MS PGothic" charset="0"/>
                <a:cs typeface="MS PGothic" charset="0"/>
              </a:defRPr>
            </a:lvl3pPr>
            <a:lvl4pPr marL="1600200" indent="-228600">
              <a:defRPr>
                <a:solidFill>
                  <a:schemeClr val="tx1"/>
                </a:solidFill>
                <a:latin typeface="Calibri" charset="0"/>
                <a:ea typeface="MS PGothic" charset="0"/>
                <a:cs typeface="MS PGothic" charset="0"/>
              </a:defRPr>
            </a:lvl4pPr>
            <a:lvl5pPr marL="2057400" indent="-228600">
              <a:defRPr>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Calibri" charset="0"/>
                <a:ea typeface="MS PGothic" charset="0"/>
                <a:cs typeface="MS PGothic" charset="0"/>
              </a:defRPr>
            </a:lvl9pPr>
          </a:lstStyle>
          <a:p>
            <a:fld id="{93EEF222-7710-D048-A926-7211AEFDC1C0}" type="slidenum">
              <a:rPr lang="en-US"/>
              <a:pPr/>
              <a:t>11</a:t>
            </a:fld>
            <a:endParaRPr lang="en-US" dirty="0"/>
          </a:p>
        </p:txBody>
      </p:sp>
    </p:spTree>
    <p:extLst>
      <p:ext uri="{BB962C8B-B14F-4D97-AF65-F5344CB8AC3E}">
        <p14:creationId xmlns:p14="http://schemas.microsoft.com/office/powerpoint/2010/main" val="8338937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S PGothic" pitchFamily="34" charset="-128"/>
                <a:cs typeface="MS PGothic" charset="0"/>
              </a:rPr>
              <a:t>Overall, the bottom income quintile would get 31% of the life-years saved, and 29% each of the averted disease costs and averted catastrophic health expenditures but pay only 10% of the additional taxes.</a:t>
            </a:r>
            <a:endParaRPr lang="en-US" sz="1200" kern="1200" dirty="0">
              <a:solidFill>
                <a:schemeClr val="tx1"/>
              </a:solidFill>
              <a:effectLst/>
              <a:latin typeface="+mn-lt"/>
              <a:ea typeface="MS PGothic" pitchFamily="34" charset="-128"/>
              <a:cs typeface="MS PGothic" charset="0"/>
            </a:endParaRPr>
          </a:p>
          <a:p>
            <a:endParaRPr lang="en-GB" sz="1200" kern="1200" dirty="0">
              <a:solidFill>
                <a:schemeClr val="tx1"/>
              </a:solidFill>
              <a:effectLst/>
              <a:latin typeface="+mn-lt"/>
              <a:ea typeface="MS PGothic" pitchFamily="34" charset="-128"/>
              <a:cs typeface="MS PGothic" charset="0"/>
            </a:endParaRPr>
          </a:p>
          <a:p>
            <a:r>
              <a:rPr lang="en-GB" sz="1200" kern="1200" dirty="0">
                <a:solidFill>
                  <a:schemeClr val="tx1"/>
                </a:solidFill>
                <a:effectLst/>
                <a:latin typeface="+mn-lt"/>
                <a:ea typeface="MS PGothic" pitchFamily="34" charset="-128"/>
                <a:cs typeface="MS PGothic" charset="0"/>
              </a:rPr>
              <a:t>Smoking is 1.3 times as common in the bottom income quintile as the top. </a:t>
            </a:r>
          </a:p>
          <a:p>
            <a:endParaRPr lang="en-GB" sz="1200" kern="1200" dirty="0">
              <a:solidFill>
                <a:schemeClr val="tx1"/>
              </a:solidFill>
              <a:effectLst/>
              <a:latin typeface="+mn-lt"/>
              <a:ea typeface="MS PGothic" pitchFamily="34" charset="-128"/>
              <a:cs typeface="MS PGothic" charset="0"/>
            </a:endParaRPr>
          </a:p>
          <a:p>
            <a:r>
              <a:rPr lang="en-GB" sz="1200" kern="1200" dirty="0">
                <a:solidFill>
                  <a:schemeClr val="tx1"/>
                </a:solidFill>
                <a:effectLst/>
                <a:latin typeface="+mn-lt"/>
                <a:ea typeface="MS PGothic" pitchFamily="34" charset="-128"/>
                <a:cs typeface="MS PGothic" charset="0"/>
              </a:rPr>
              <a:t>However, because smokers in the bottom income quintile are more likely to quit than those in the higher quintile, the bottom income quintile would receive a significantly larger share of the health and financial benefits in terms of years of life gained, disease costs averted, and number of individuals avoiding catastrophic health expenditures. </a:t>
            </a:r>
          </a:p>
          <a:p>
            <a:endParaRPr lang="en-GB" sz="1200" kern="1200" dirty="0">
              <a:solidFill>
                <a:schemeClr val="tx1"/>
              </a:solidFill>
              <a:effectLst/>
              <a:latin typeface="+mn-lt"/>
              <a:ea typeface="MS PGothic" pitchFamily="34" charset="-128"/>
              <a:cs typeface="MS PGothic" charset="0"/>
            </a:endParaRPr>
          </a:p>
        </p:txBody>
      </p:sp>
      <p:sp>
        <p:nvSpPr>
          <p:cNvPr id="4" name="Slide Number Placeholder 3"/>
          <p:cNvSpPr>
            <a:spLocks noGrp="1"/>
          </p:cNvSpPr>
          <p:nvPr>
            <p:ph type="sldNum" sz="quarter" idx="10"/>
          </p:nvPr>
        </p:nvSpPr>
        <p:spPr/>
        <p:txBody>
          <a:bodyPr/>
          <a:lstStyle/>
          <a:p>
            <a:fld id="{6D7DEF80-11CD-144D-8A05-04BD8FC9BA8E}" type="slidenum">
              <a:rPr lang="en-US" smtClean="0"/>
              <a:pPr/>
              <a:t>12</a:t>
            </a:fld>
            <a:endParaRPr lang="en-US" dirty="0"/>
          </a:p>
        </p:txBody>
      </p:sp>
    </p:spTree>
    <p:extLst>
      <p:ext uri="{BB962C8B-B14F-4D97-AF65-F5344CB8AC3E}">
        <p14:creationId xmlns:p14="http://schemas.microsoft.com/office/powerpoint/2010/main" val="4990516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S PGothic" pitchFamily="34" charset="-128"/>
                <a:cs typeface="MS PGothic" charset="0"/>
              </a:rPr>
              <a:t>The ratio of catastrophic health expenditures avoided by the bottom versus top income quintiles was 4 for all 13 countries and similar (3.5) in the 11 countries after exclusion of China and India.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a:solidFill>
                <a:schemeClr val="tx1"/>
              </a:solidFill>
              <a:effectLst/>
              <a:latin typeface="+mn-lt"/>
              <a:ea typeface="MS PGothic" pitchFamily="34" charset="-128"/>
              <a:cs typeface="MS PGothic"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S PGothic" pitchFamily="34" charset="-128"/>
                <a:cs typeface="MS PGothic" charset="0"/>
              </a:rPr>
              <a:t>This ratio was similar (3.3) if we included female smokers from three countries where the proportion of female smokers to total smokers is relatively high (Chile at 46%, Colombia at 29% and Mexico at 29%).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a:solidFill>
                <a:schemeClr val="tx1"/>
              </a:solidFill>
              <a:effectLst/>
              <a:latin typeface="+mn-lt"/>
              <a:ea typeface="MS PGothic" pitchFamily="34" charset="-128"/>
              <a:cs typeface="MS PGothic"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S PGothic" pitchFamily="34" charset="-128"/>
                <a:cs typeface="MS PGothic" charset="0"/>
              </a:rPr>
              <a:t>Use of lower or higher price increases or country-specific elasticities showed slightly greater ratios for the bottom versus top income quintiles.</a:t>
            </a:r>
            <a:r>
              <a:rPr lang="en-GB" sz="1200" kern="1200" baseline="0" dirty="0">
                <a:solidFill>
                  <a:schemeClr val="tx1"/>
                </a:solidFill>
                <a:effectLst/>
                <a:latin typeface="+mn-lt"/>
                <a:ea typeface="MS PGothic" pitchFamily="34" charset="-128"/>
                <a:cs typeface="MS PGothic" charset="0"/>
              </a:rPr>
              <a:t>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baseline="0" dirty="0">
              <a:solidFill>
                <a:schemeClr val="tx1"/>
              </a:solidFill>
              <a:effectLst/>
              <a:latin typeface="+mn-lt"/>
              <a:ea typeface="MS PGothic" pitchFamily="34" charset="-128"/>
              <a:cs typeface="MS PGothic"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S PGothic" pitchFamily="34" charset="-128"/>
                <a:cs typeface="MS PGothic" charset="0"/>
              </a:rPr>
              <a:t>The additional tax burden from a 100% price increase would be borne mostly by the top quintile.</a:t>
            </a:r>
            <a:endParaRPr lang="en-US" sz="1200" kern="1200" dirty="0">
              <a:solidFill>
                <a:schemeClr val="tx1"/>
              </a:solidFill>
              <a:effectLst/>
              <a:latin typeface="+mn-lt"/>
              <a:ea typeface="MS PGothic" pitchFamily="34" charset="-128"/>
              <a:cs typeface="MS PGothic" charset="0"/>
            </a:endParaRPr>
          </a:p>
          <a:p>
            <a:endParaRPr lang="en-US" dirty="0"/>
          </a:p>
        </p:txBody>
      </p:sp>
      <p:sp>
        <p:nvSpPr>
          <p:cNvPr id="4" name="Slide Number Placeholder 3"/>
          <p:cNvSpPr>
            <a:spLocks noGrp="1"/>
          </p:cNvSpPr>
          <p:nvPr>
            <p:ph type="sldNum" sz="quarter" idx="10"/>
          </p:nvPr>
        </p:nvSpPr>
        <p:spPr/>
        <p:txBody>
          <a:bodyPr/>
          <a:lstStyle/>
          <a:p>
            <a:fld id="{6D7DEF80-11CD-144D-8A05-04BD8FC9BA8E}" type="slidenum">
              <a:rPr lang="en-US" smtClean="0"/>
              <a:pPr/>
              <a:t>13</a:t>
            </a:fld>
            <a:endParaRPr lang="en-US" dirty="0"/>
          </a:p>
        </p:txBody>
      </p:sp>
    </p:spTree>
    <p:extLst>
      <p:ext uri="{BB962C8B-B14F-4D97-AF65-F5344CB8AC3E}">
        <p14:creationId xmlns:p14="http://schemas.microsoft.com/office/powerpoint/2010/main" val="6969803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6D7DEF80-11CD-144D-8A05-04BD8FC9BA8E}" type="slidenum">
              <a:rPr lang="en-US" smtClean="0"/>
              <a:pPr/>
              <a:t>14</a:t>
            </a:fld>
            <a:endParaRPr lang="en-US" dirty="0"/>
          </a:p>
        </p:txBody>
      </p:sp>
    </p:spTree>
    <p:extLst>
      <p:ext uri="{BB962C8B-B14F-4D97-AF65-F5344CB8AC3E}">
        <p14:creationId xmlns:p14="http://schemas.microsoft.com/office/powerpoint/2010/main" val="2328369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6D7DEF80-11CD-144D-8A05-04BD8FC9BA8E}" type="slidenum">
              <a:rPr lang="en-US" smtClean="0"/>
              <a:pPr/>
              <a:t>15</a:t>
            </a:fld>
            <a:endParaRPr lang="en-US" dirty="0"/>
          </a:p>
        </p:txBody>
      </p:sp>
    </p:spTree>
    <p:extLst>
      <p:ext uri="{BB962C8B-B14F-4D97-AF65-F5344CB8AC3E}">
        <p14:creationId xmlns:p14="http://schemas.microsoft.com/office/powerpoint/2010/main" val="15792392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6D7DEF80-11CD-144D-8A05-04BD8FC9BA8E}" type="slidenum">
              <a:rPr lang="en-US" smtClean="0"/>
              <a:pPr/>
              <a:t>16</a:t>
            </a:fld>
            <a:endParaRPr lang="en-US" dirty="0"/>
          </a:p>
        </p:txBody>
      </p:sp>
    </p:spTree>
    <p:extLst>
      <p:ext uri="{BB962C8B-B14F-4D97-AF65-F5344CB8AC3E}">
        <p14:creationId xmlns:p14="http://schemas.microsoft.com/office/powerpoint/2010/main" val="2328369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FC1B6052-C197-FD4F-8BA7-A622128585D1}" type="slidenum">
              <a:rPr lang="en-US"/>
              <a:pPr/>
              <a:t>17</a:t>
            </a:fld>
            <a:endParaRPr lang="en-US" dirty="0"/>
          </a:p>
        </p:txBody>
      </p:sp>
      <p:sp>
        <p:nvSpPr>
          <p:cNvPr id="1843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84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dirty="0">
              <a:latin typeface="Calibri" charset="0"/>
              <a:ea typeface="MS PGothic" charset="0"/>
            </a:endParaRPr>
          </a:p>
        </p:txBody>
      </p:sp>
    </p:spTree>
    <p:extLst>
      <p:ext uri="{BB962C8B-B14F-4D97-AF65-F5344CB8AC3E}">
        <p14:creationId xmlns:p14="http://schemas.microsoft.com/office/powerpoint/2010/main" val="7588944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FC1B6052-C197-FD4F-8BA7-A622128585D1}" type="slidenum">
              <a:rPr lang="en-US"/>
              <a:pPr/>
              <a:t>18</a:t>
            </a:fld>
            <a:endParaRPr lang="en-US" dirty="0"/>
          </a:p>
        </p:txBody>
      </p:sp>
      <p:sp>
        <p:nvSpPr>
          <p:cNvPr id="1843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84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dirty="0">
              <a:latin typeface="Calibri" charset="0"/>
              <a:ea typeface="MS PGothic" charset="0"/>
            </a:endParaRPr>
          </a:p>
        </p:txBody>
      </p:sp>
    </p:spTree>
    <p:extLst>
      <p:ext uri="{BB962C8B-B14F-4D97-AF65-F5344CB8AC3E}">
        <p14:creationId xmlns:p14="http://schemas.microsoft.com/office/powerpoint/2010/main" val="7588944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8" descr="logo_final"/>
          <p:cNvPicPr>
            <a:picLocks noChangeAspect="1" noChangeArrowheads="1"/>
          </p:cNvPicPr>
          <p:nvPr/>
        </p:nvPicPr>
        <p:blipFill>
          <a:blip r:embed="rId2" cstate="email">
            <a:extLst>
              <a:ext uri="{28A0092B-C50C-407E-A947-70E740481C1C}">
                <a14:useLocalDpi xmlns:a14="http://schemas.microsoft.com/office/drawing/2010/main" val="0"/>
              </a:ext>
            </a:extLst>
          </a:blip>
          <a:srcRect r="33391"/>
          <a:stretch>
            <a:fillRect/>
          </a:stretch>
        </p:blipFill>
        <p:spPr bwMode="auto">
          <a:xfrm>
            <a:off x="0" y="5949950"/>
            <a:ext cx="787400"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6"/>
          <p:cNvSpPr>
            <a:spLocks noChangeArrowheads="1"/>
          </p:cNvSpPr>
          <p:nvPr/>
        </p:nvSpPr>
        <p:spPr bwMode="auto">
          <a:xfrm>
            <a:off x="0" y="0"/>
            <a:ext cx="9144000" cy="152400"/>
          </a:xfrm>
          <a:prstGeom prst="rect">
            <a:avLst/>
          </a:prstGeom>
          <a:solidFill>
            <a:srgbClr val="CC0000"/>
          </a:solidFill>
          <a:ln>
            <a:noFill/>
          </a:ln>
          <a:extLst/>
        </p:spPr>
        <p:txBody>
          <a:bodyPr/>
          <a:lstStyle/>
          <a:p>
            <a:endParaRPr lang="en-US" sz="2000" b="1" dirty="0">
              <a:solidFill>
                <a:srgbClr val="000000"/>
              </a:solidFill>
              <a:latin typeface="Arial Unicode MS" charset="0"/>
            </a:endParaRPr>
          </a:p>
        </p:txBody>
      </p:sp>
      <p:sp>
        <p:nvSpPr>
          <p:cNvPr id="2" name="Title 1"/>
          <p:cNvSpPr>
            <a:spLocks noGrp="1"/>
          </p:cNvSpPr>
          <p:nvPr>
            <p:ph type="ctrTitle"/>
          </p:nvPr>
        </p:nvSpPr>
        <p:spPr>
          <a:xfrm>
            <a:off x="685800" y="2130425"/>
            <a:ext cx="7772400" cy="1470025"/>
          </a:xfrm>
        </p:spPr>
        <p:txBody>
          <a:bodyPr/>
          <a:lstStyle/>
          <a:p>
            <a:r>
              <a:rPr lang="en-CA"/>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CA"/>
              <a:t>Click to edit Master subtitle style</a:t>
            </a:r>
            <a:endParaRPr lang="en-US"/>
          </a:p>
        </p:txBody>
      </p:sp>
      <p:sp>
        <p:nvSpPr>
          <p:cNvPr id="6" name="Rectangle 5"/>
          <p:cNvSpPr>
            <a:spLocks noGrp="1" noChangeArrowheads="1"/>
          </p:cNvSpPr>
          <p:nvPr>
            <p:ph type="sldNum" sz="quarter" idx="10"/>
          </p:nvPr>
        </p:nvSpPr>
        <p:spPr/>
        <p:txBody>
          <a:bodyPr/>
          <a:lstStyle>
            <a:lvl1pPr>
              <a:defRPr>
                <a:latin typeface="Century Gothic" charset="0"/>
              </a:defRPr>
            </a:lvl1pPr>
          </a:lstStyle>
          <a:p>
            <a:fld id="{E25975DB-A215-9543-B4FC-BEDAF59FADA4}" type="slidenum">
              <a:rPr lang="en-US"/>
              <a:pPr/>
              <a:t>‹#›</a:t>
            </a:fld>
            <a:endParaRPr lang="en-US" dirty="0"/>
          </a:p>
        </p:txBody>
      </p:sp>
    </p:spTree>
    <p:extLst>
      <p:ext uri="{BB962C8B-B14F-4D97-AF65-F5344CB8AC3E}">
        <p14:creationId xmlns:p14="http://schemas.microsoft.com/office/powerpoint/2010/main" val="3157561337"/>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pic>
        <p:nvPicPr>
          <p:cNvPr id="4" name="Picture 8" descr="logo_final"/>
          <p:cNvPicPr>
            <a:picLocks noChangeAspect="1" noChangeArrowheads="1"/>
          </p:cNvPicPr>
          <p:nvPr/>
        </p:nvPicPr>
        <p:blipFill>
          <a:blip r:embed="rId2" cstate="email">
            <a:extLst>
              <a:ext uri="{28A0092B-C50C-407E-A947-70E740481C1C}">
                <a14:useLocalDpi xmlns:a14="http://schemas.microsoft.com/office/drawing/2010/main" val="0"/>
              </a:ext>
            </a:extLst>
          </a:blip>
          <a:srcRect r="33391"/>
          <a:stretch>
            <a:fillRect/>
          </a:stretch>
        </p:blipFill>
        <p:spPr bwMode="auto">
          <a:xfrm>
            <a:off x="0" y="5949950"/>
            <a:ext cx="787400"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6"/>
          <p:cNvSpPr>
            <a:spLocks noChangeArrowheads="1"/>
          </p:cNvSpPr>
          <p:nvPr/>
        </p:nvSpPr>
        <p:spPr bwMode="auto">
          <a:xfrm>
            <a:off x="0" y="0"/>
            <a:ext cx="9144000" cy="152400"/>
          </a:xfrm>
          <a:prstGeom prst="rect">
            <a:avLst/>
          </a:prstGeom>
          <a:solidFill>
            <a:srgbClr val="CC0000"/>
          </a:solidFill>
          <a:ln>
            <a:noFill/>
          </a:ln>
          <a:extLst/>
        </p:spPr>
        <p:txBody>
          <a:bodyPr/>
          <a:lstStyle/>
          <a:p>
            <a:endParaRPr lang="en-US" sz="2000" b="1" dirty="0">
              <a:solidFill>
                <a:srgbClr val="000000"/>
              </a:solidFill>
              <a:latin typeface="Arial Unicode MS" charset="0"/>
            </a:endParaRPr>
          </a:p>
        </p:txBody>
      </p:sp>
      <p:sp>
        <p:nvSpPr>
          <p:cNvPr id="2" name="Title 1"/>
          <p:cNvSpPr>
            <a:spLocks noGrp="1"/>
          </p:cNvSpPr>
          <p:nvPr>
            <p:ph type="title"/>
          </p:nvPr>
        </p:nvSpPr>
        <p:spPr/>
        <p:txBody>
          <a:bodyPr/>
          <a:lstStyle/>
          <a:p>
            <a:r>
              <a:rPr lang="en-CA" dirty="0"/>
              <a:t>Click to edit Master title style</a:t>
            </a:r>
            <a:endParaRPr lang="en-US" dirty="0"/>
          </a:p>
        </p:txBody>
      </p:sp>
      <p:sp>
        <p:nvSpPr>
          <p:cNvPr id="3" name="Content Placeholder 2"/>
          <p:cNvSpPr>
            <a:spLocks noGrp="1"/>
          </p:cNvSpPr>
          <p:nvPr>
            <p:ph idx="1"/>
          </p:nvPr>
        </p:nvSpPr>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6" name="Rectangle 5"/>
          <p:cNvSpPr>
            <a:spLocks noGrp="1" noChangeArrowheads="1"/>
          </p:cNvSpPr>
          <p:nvPr>
            <p:ph type="sldNum" sz="quarter" idx="10"/>
          </p:nvPr>
        </p:nvSpPr>
        <p:spPr/>
        <p:txBody>
          <a:bodyPr/>
          <a:lstStyle>
            <a:lvl1pPr>
              <a:defRPr>
                <a:latin typeface="Century Gothic" charset="0"/>
              </a:defRPr>
            </a:lvl1pPr>
          </a:lstStyle>
          <a:p>
            <a:fld id="{CEF2B90A-706C-5549-B750-B4F5B26DA699}" type="slidenum">
              <a:rPr lang="en-US"/>
              <a:pPr/>
              <a:t>‹#›</a:t>
            </a:fld>
            <a:endParaRPr lang="en-US" dirty="0"/>
          </a:p>
        </p:txBody>
      </p:sp>
    </p:spTree>
    <p:extLst>
      <p:ext uri="{BB962C8B-B14F-4D97-AF65-F5344CB8AC3E}">
        <p14:creationId xmlns:p14="http://schemas.microsoft.com/office/powerpoint/2010/main" val="2860475140"/>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4" name="Picture 8" descr="logo_final"/>
          <p:cNvPicPr>
            <a:picLocks noChangeAspect="1" noChangeArrowheads="1"/>
          </p:cNvPicPr>
          <p:nvPr/>
        </p:nvPicPr>
        <p:blipFill>
          <a:blip r:embed="rId2" cstate="email">
            <a:extLst>
              <a:ext uri="{28A0092B-C50C-407E-A947-70E740481C1C}">
                <a14:useLocalDpi xmlns:a14="http://schemas.microsoft.com/office/drawing/2010/main" val="0"/>
              </a:ext>
            </a:extLst>
          </a:blip>
          <a:srcRect r="33391"/>
          <a:stretch>
            <a:fillRect/>
          </a:stretch>
        </p:blipFill>
        <p:spPr bwMode="auto">
          <a:xfrm>
            <a:off x="0" y="5949950"/>
            <a:ext cx="787400"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6"/>
          <p:cNvSpPr>
            <a:spLocks noChangeArrowheads="1"/>
          </p:cNvSpPr>
          <p:nvPr/>
        </p:nvSpPr>
        <p:spPr bwMode="auto">
          <a:xfrm>
            <a:off x="0" y="0"/>
            <a:ext cx="9144000" cy="152400"/>
          </a:xfrm>
          <a:prstGeom prst="rect">
            <a:avLst/>
          </a:prstGeom>
          <a:solidFill>
            <a:srgbClr val="CC0000"/>
          </a:solidFill>
          <a:ln>
            <a:noFill/>
          </a:ln>
          <a:extLst/>
        </p:spPr>
        <p:txBody>
          <a:bodyPr/>
          <a:lstStyle/>
          <a:p>
            <a:endParaRPr lang="en-US" sz="2000" b="1" dirty="0">
              <a:solidFill>
                <a:srgbClr val="000000"/>
              </a:solidFill>
              <a:latin typeface="Arial Unicode MS" charset="0"/>
            </a:endParaRPr>
          </a:p>
        </p:txBody>
      </p:sp>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CA"/>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CA"/>
              <a:t>Click to edit Master text styles</a:t>
            </a:r>
          </a:p>
        </p:txBody>
      </p:sp>
      <p:sp>
        <p:nvSpPr>
          <p:cNvPr id="6" name="Rectangle 5"/>
          <p:cNvSpPr>
            <a:spLocks noGrp="1" noChangeArrowheads="1"/>
          </p:cNvSpPr>
          <p:nvPr>
            <p:ph type="sldNum" sz="quarter" idx="10"/>
          </p:nvPr>
        </p:nvSpPr>
        <p:spPr/>
        <p:txBody>
          <a:bodyPr/>
          <a:lstStyle>
            <a:lvl1pPr>
              <a:defRPr>
                <a:latin typeface="Century Gothic" charset="0"/>
              </a:defRPr>
            </a:lvl1pPr>
          </a:lstStyle>
          <a:p>
            <a:fld id="{81DD675F-D4D0-FB49-AC31-6A24D6710C6D}" type="slidenum">
              <a:rPr lang="en-US"/>
              <a:pPr/>
              <a:t>‹#›</a:t>
            </a:fld>
            <a:endParaRPr lang="en-US" dirty="0"/>
          </a:p>
        </p:txBody>
      </p:sp>
    </p:spTree>
    <p:extLst>
      <p:ext uri="{BB962C8B-B14F-4D97-AF65-F5344CB8AC3E}">
        <p14:creationId xmlns:p14="http://schemas.microsoft.com/office/powerpoint/2010/main" val="2335069363"/>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pic>
        <p:nvPicPr>
          <p:cNvPr id="5" name="Picture 8" descr="logo_final"/>
          <p:cNvPicPr>
            <a:picLocks noChangeAspect="1" noChangeArrowheads="1"/>
          </p:cNvPicPr>
          <p:nvPr/>
        </p:nvPicPr>
        <p:blipFill>
          <a:blip r:embed="rId2" cstate="email">
            <a:extLst>
              <a:ext uri="{28A0092B-C50C-407E-A947-70E740481C1C}">
                <a14:useLocalDpi xmlns:a14="http://schemas.microsoft.com/office/drawing/2010/main" val="0"/>
              </a:ext>
            </a:extLst>
          </a:blip>
          <a:srcRect r="33391"/>
          <a:stretch>
            <a:fillRect/>
          </a:stretch>
        </p:blipFill>
        <p:spPr bwMode="auto">
          <a:xfrm>
            <a:off x="0" y="5949950"/>
            <a:ext cx="787400"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6"/>
          <p:cNvSpPr>
            <a:spLocks noChangeArrowheads="1"/>
          </p:cNvSpPr>
          <p:nvPr/>
        </p:nvSpPr>
        <p:spPr bwMode="auto">
          <a:xfrm>
            <a:off x="0" y="0"/>
            <a:ext cx="9144000" cy="152400"/>
          </a:xfrm>
          <a:prstGeom prst="rect">
            <a:avLst/>
          </a:prstGeom>
          <a:solidFill>
            <a:srgbClr val="CC0000"/>
          </a:solidFill>
          <a:ln>
            <a:noFill/>
          </a:ln>
          <a:extLst/>
        </p:spPr>
        <p:txBody>
          <a:bodyPr/>
          <a:lstStyle/>
          <a:p>
            <a:endParaRPr lang="en-US" sz="2000" b="1" dirty="0">
              <a:solidFill>
                <a:srgbClr val="000000"/>
              </a:solidFill>
              <a:latin typeface="Arial Unicode MS" charset="0"/>
            </a:endParaRPr>
          </a:p>
        </p:txBody>
      </p:sp>
      <p:sp>
        <p:nvSpPr>
          <p:cNvPr id="2" name="Title 1"/>
          <p:cNvSpPr>
            <a:spLocks noGrp="1"/>
          </p:cNvSpPr>
          <p:nvPr>
            <p:ph type="title"/>
          </p:nvPr>
        </p:nvSpPr>
        <p:spPr/>
        <p:txBody>
          <a:bodyPr/>
          <a:lstStyle/>
          <a:p>
            <a:r>
              <a:rPr lang="en-CA" dirty="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7" name="Rectangle 6"/>
          <p:cNvSpPr>
            <a:spLocks noGrp="1" noChangeArrowheads="1"/>
          </p:cNvSpPr>
          <p:nvPr>
            <p:ph type="sldNum" sz="quarter" idx="10"/>
          </p:nvPr>
        </p:nvSpPr>
        <p:spPr/>
        <p:txBody>
          <a:bodyPr/>
          <a:lstStyle>
            <a:lvl1pPr>
              <a:defRPr>
                <a:latin typeface="Century Gothic" charset="0"/>
              </a:defRPr>
            </a:lvl1pPr>
          </a:lstStyle>
          <a:p>
            <a:fld id="{055E4460-7097-9449-A8CB-8491158C25CE}" type="slidenum">
              <a:rPr lang="en-US"/>
              <a:pPr/>
              <a:t>‹#›</a:t>
            </a:fld>
            <a:endParaRPr lang="en-US" dirty="0"/>
          </a:p>
        </p:txBody>
      </p:sp>
    </p:spTree>
    <p:extLst>
      <p:ext uri="{BB962C8B-B14F-4D97-AF65-F5344CB8AC3E}">
        <p14:creationId xmlns:p14="http://schemas.microsoft.com/office/powerpoint/2010/main" val="3480057966"/>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pic>
        <p:nvPicPr>
          <p:cNvPr id="7" name="Picture 8" descr="logo_final"/>
          <p:cNvPicPr>
            <a:picLocks noChangeAspect="1" noChangeArrowheads="1"/>
          </p:cNvPicPr>
          <p:nvPr/>
        </p:nvPicPr>
        <p:blipFill>
          <a:blip r:embed="rId2" cstate="email">
            <a:extLst>
              <a:ext uri="{28A0092B-C50C-407E-A947-70E740481C1C}">
                <a14:useLocalDpi xmlns:a14="http://schemas.microsoft.com/office/drawing/2010/main" val="0"/>
              </a:ext>
            </a:extLst>
          </a:blip>
          <a:srcRect r="33391"/>
          <a:stretch>
            <a:fillRect/>
          </a:stretch>
        </p:blipFill>
        <p:spPr bwMode="auto">
          <a:xfrm>
            <a:off x="0" y="5949950"/>
            <a:ext cx="787400"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6"/>
          <p:cNvSpPr>
            <a:spLocks noChangeArrowheads="1"/>
          </p:cNvSpPr>
          <p:nvPr/>
        </p:nvSpPr>
        <p:spPr bwMode="auto">
          <a:xfrm>
            <a:off x="0" y="0"/>
            <a:ext cx="9144000" cy="152400"/>
          </a:xfrm>
          <a:prstGeom prst="rect">
            <a:avLst/>
          </a:prstGeom>
          <a:solidFill>
            <a:srgbClr val="CC0000"/>
          </a:solidFill>
          <a:ln>
            <a:noFill/>
          </a:ln>
          <a:extLst/>
        </p:spPr>
        <p:txBody>
          <a:bodyPr/>
          <a:lstStyle/>
          <a:p>
            <a:endParaRPr lang="en-US" sz="2000" b="1" dirty="0">
              <a:solidFill>
                <a:srgbClr val="000000"/>
              </a:solidFill>
              <a:latin typeface="Arial Unicode MS" charset="0"/>
            </a:endParaRPr>
          </a:p>
        </p:txBody>
      </p:sp>
      <p:sp>
        <p:nvSpPr>
          <p:cNvPr id="2" name="Title 1"/>
          <p:cNvSpPr>
            <a:spLocks noGrp="1"/>
          </p:cNvSpPr>
          <p:nvPr>
            <p:ph type="title"/>
          </p:nvPr>
        </p:nvSpPr>
        <p:spPr>
          <a:xfrm>
            <a:off x="457200" y="274638"/>
            <a:ext cx="8229600" cy="1143000"/>
          </a:xfrm>
        </p:spPr>
        <p:txBody>
          <a:bodyPr/>
          <a:lstStyle>
            <a:lvl1pPr>
              <a:defRPr/>
            </a:lvl1pPr>
          </a:lstStyle>
          <a:p>
            <a:r>
              <a:rPr lang="en-CA"/>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9" name="Rectangle 8"/>
          <p:cNvSpPr>
            <a:spLocks noGrp="1" noChangeArrowheads="1"/>
          </p:cNvSpPr>
          <p:nvPr>
            <p:ph type="sldNum" sz="quarter" idx="10"/>
          </p:nvPr>
        </p:nvSpPr>
        <p:spPr/>
        <p:txBody>
          <a:bodyPr/>
          <a:lstStyle>
            <a:lvl1pPr>
              <a:defRPr>
                <a:latin typeface="Century Gothic" charset="0"/>
              </a:defRPr>
            </a:lvl1pPr>
          </a:lstStyle>
          <a:p>
            <a:fld id="{3041E028-EE2F-5A46-9E86-F9737A3D71A9}" type="slidenum">
              <a:rPr lang="en-US"/>
              <a:pPr/>
              <a:t>‹#›</a:t>
            </a:fld>
            <a:endParaRPr lang="en-US" dirty="0"/>
          </a:p>
        </p:txBody>
      </p:sp>
    </p:spTree>
    <p:extLst>
      <p:ext uri="{BB962C8B-B14F-4D97-AF65-F5344CB8AC3E}">
        <p14:creationId xmlns:p14="http://schemas.microsoft.com/office/powerpoint/2010/main" val="102167462"/>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2" name="Picture 8" descr="logo_final"/>
          <p:cNvPicPr>
            <a:picLocks noChangeAspect="1" noChangeArrowheads="1"/>
          </p:cNvPicPr>
          <p:nvPr/>
        </p:nvPicPr>
        <p:blipFill>
          <a:blip r:embed="rId2" cstate="email">
            <a:extLst>
              <a:ext uri="{28A0092B-C50C-407E-A947-70E740481C1C}">
                <a14:useLocalDpi xmlns:a14="http://schemas.microsoft.com/office/drawing/2010/main" val="0"/>
              </a:ext>
            </a:extLst>
          </a:blip>
          <a:srcRect r="33391"/>
          <a:stretch>
            <a:fillRect/>
          </a:stretch>
        </p:blipFill>
        <p:spPr bwMode="auto">
          <a:xfrm>
            <a:off x="0" y="5949950"/>
            <a:ext cx="787400"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6"/>
          <p:cNvSpPr>
            <a:spLocks noChangeArrowheads="1"/>
          </p:cNvSpPr>
          <p:nvPr/>
        </p:nvSpPr>
        <p:spPr bwMode="auto">
          <a:xfrm>
            <a:off x="0" y="0"/>
            <a:ext cx="9144000" cy="152400"/>
          </a:xfrm>
          <a:prstGeom prst="rect">
            <a:avLst/>
          </a:prstGeom>
          <a:solidFill>
            <a:srgbClr val="CC0000"/>
          </a:solidFill>
          <a:ln>
            <a:noFill/>
          </a:ln>
          <a:extLst/>
        </p:spPr>
        <p:txBody>
          <a:bodyPr/>
          <a:lstStyle/>
          <a:p>
            <a:endParaRPr lang="en-US" sz="2000" b="1" dirty="0">
              <a:solidFill>
                <a:srgbClr val="000000"/>
              </a:solidFill>
              <a:latin typeface="Arial Unicode MS" charset="0"/>
            </a:endParaRPr>
          </a:p>
        </p:txBody>
      </p:sp>
      <p:sp>
        <p:nvSpPr>
          <p:cNvPr id="4" name="Rectangle 3"/>
          <p:cNvSpPr>
            <a:spLocks noGrp="1" noChangeArrowheads="1"/>
          </p:cNvSpPr>
          <p:nvPr>
            <p:ph type="sldNum" sz="quarter" idx="10"/>
          </p:nvPr>
        </p:nvSpPr>
        <p:spPr/>
        <p:txBody>
          <a:bodyPr/>
          <a:lstStyle>
            <a:lvl1pPr>
              <a:defRPr>
                <a:latin typeface="Century Gothic" charset="0"/>
              </a:defRPr>
            </a:lvl1pPr>
          </a:lstStyle>
          <a:p>
            <a:fld id="{FFC4D2F2-B80F-F143-93C5-17B59B853C57}" type="slidenum">
              <a:rPr lang="en-US"/>
              <a:pPr/>
              <a:t>‹#›</a:t>
            </a:fld>
            <a:endParaRPr lang="en-US" dirty="0"/>
          </a:p>
        </p:txBody>
      </p:sp>
    </p:spTree>
    <p:extLst>
      <p:ext uri="{BB962C8B-B14F-4D97-AF65-F5344CB8AC3E}">
        <p14:creationId xmlns:p14="http://schemas.microsoft.com/office/powerpoint/2010/main" val="2199459235"/>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5" name="Picture 8" descr="logo_final"/>
          <p:cNvPicPr>
            <a:picLocks noChangeAspect="1" noChangeArrowheads="1"/>
          </p:cNvPicPr>
          <p:nvPr/>
        </p:nvPicPr>
        <p:blipFill>
          <a:blip r:embed="rId2" cstate="email">
            <a:extLst>
              <a:ext uri="{28A0092B-C50C-407E-A947-70E740481C1C}">
                <a14:useLocalDpi xmlns:a14="http://schemas.microsoft.com/office/drawing/2010/main" val="0"/>
              </a:ext>
            </a:extLst>
          </a:blip>
          <a:srcRect r="33391"/>
          <a:stretch>
            <a:fillRect/>
          </a:stretch>
        </p:blipFill>
        <p:spPr bwMode="auto">
          <a:xfrm>
            <a:off x="0" y="5949950"/>
            <a:ext cx="787400"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6"/>
          <p:cNvSpPr>
            <a:spLocks noChangeArrowheads="1"/>
          </p:cNvSpPr>
          <p:nvPr/>
        </p:nvSpPr>
        <p:spPr bwMode="auto">
          <a:xfrm>
            <a:off x="0" y="0"/>
            <a:ext cx="9144000" cy="152400"/>
          </a:xfrm>
          <a:prstGeom prst="rect">
            <a:avLst/>
          </a:prstGeom>
          <a:solidFill>
            <a:srgbClr val="CC0000"/>
          </a:solidFill>
          <a:ln>
            <a:noFill/>
          </a:ln>
          <a:extLst/>
        </p:spPr>
        <p:txBody>
          <a:bodyPr/>
          <a:lstStyle/>
          <a:p>
            <a:endParaRPr lang="en-US" sz="2000" b="1" dirty="0">
              <a:solidFill>
                <a:srgbClr val="000000"/>
              </a:solidFill>
              <a:latin typeface="Arial Unicode MS" charset="0"/>
            </a:endParaRPr>
          </a:p>
        </p:txBody>
      </p:sp>
      <p:sp>
        <p:nvSpPr>
          <p:cNvPr id="2" name="Title 1"/>
          <p:cNvSpPr>
            <a:spLocks noGrp="1"/>
          </p:cNvSpPr>
          <p:nvPr>
            <p:ph type="title"/>
          </p:nvPr>
        </p:nvSpPr>
        <p:spPr>
          <a:xfrm>
            <a:off x="457200" y="273050"/>
            <a:ext cx="3008313" cy="1162050"/>
          </a:xfrm>
        </p:spPr>
        <p:txBody>
          <a:bodyPr anchor="b"/>
          <a:lstStyle>
            <a:lvl1pPr algn="l">
              <a:defRPr sz="2000" b="1"/>
            </a:lvl1pPr>
          </a:lstStyle>
          <a:p>
            <a:r>
              <a:rPr lang="en-CA"/>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7" name="Rectangle 6"/>
          <p:cNvSpPr>
            <a:spLocks noGrp="1" noChangeArrowheads="1"/>
          </p:cNvSpPr>
          <p:nvPr>
            <p:ph type="sldNum" sz="quarter" idx="10"/>
          </p:nvPr>
        </p:nvSpPr>
        <p:spPr/>
        <p:txBody>
          <a:bodyPr/>
          <a:lstStyle>
            <a:lvl1pPr>
              <a:defRPr>
                <a:latin typeface="Century Gothic" charset="0"/>
              </a:defRPr>
            </a:lvl1pPr>
          </a:lstStyle>
          <a:p>
            <a:fld id="{3889C37D-C171-A646-99B9-58A719432AF0}" type="slidenum">
              <a:rPr lang="en-US"/>
              <a:pPr/>
              <a:t>‹#›</a:t>
            </a:fld>
            <a:endParaRPr lang="en-US" dirty="0"/>
          </a:p>
        </p:txBody>
      </p:sp>
    </p:spTree>
    <p:extLst>
      <p:ext uri="{BB962C8B-B14F-4D97-AF65-F5344CB8AC3E}">
        <p14:creationId xmlns:p14="http://schemas.microsoft.com/office/powerpoint/2010/main" val="823042951"/>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5" name="Picture 8" descr="logo_final"/>
          <p:cNvPicPr>
            <a:picLocks noChangeAspect="1" noChangeArrowheads="1"/>
          </p:cNvPicPr>
          <p:nvPr/>
        </p:nvPicPr>
        <p:blipFill>
          <a:blip r:embed="rId2" cstate="email">
            <a:extLst>
              <a:ext uri="{28A0092B-C50C-407E-A947-70E740481C1C}">
                <a14:useLocalDpi xmlns:a14="http://schemas.microsoft.com/office/drawing/2010/main" val="0"/>
              </a:ext>
            </a:extLst>
          </a:blip>
          <a:srcRect r="33391"/>
          <a:stretch>
            <a:fillRect/>
          </a:stretch>
        </p:blipFill>
        <p:spPr bwMode="auto">
          <a:xfrm>
            <a:off x="0" y="5949950"/>
            <a:ext cx="787400"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6"/>
          <p:cNvSpPr>
            <a:spLocks noChangeArrowheads="1"/>
          </p:cNvSpPr>
          <p:nvPr/>
        </p:nvSpPr>
        <p:spPr bwMode="auto">
          <a:xfrm>
            <a:off x="0" y="0"/>
            <a:ext cx="9144000" cy="152400"/>
          </a:xfrm>
          <a:prstGeom prst="rect">
            <a:avLst/>
          </a:prstGeom>
          <a:solidFill>
            <a:srgbClr val="CC0000"/>
          </a:solidFill>
          <a:ln>
            <a:noFill/>
          </a:ln>
          <a:extLst/>
        </p:spPr>
        <p:txBody>
          <a:bodyPr/>
          <a:lstStyle/>
          <a:p>
            <a:endParaRPr lang="en-US" sz="2000" b="1" dirty="0">
              <a:solidFill>
                <a:srgbClr val="000000"/>
              </a:solidFill>
              <a:latin typeface="Arial Unicode MS" charset="0"/>
            </a:endParaRPr>
          </a:p>
        </p:txBody>
      </p:sp>
      <p:sp>
        <p:nvSpPr>
          <p:cNvPr id="2" name="Title 1"/>
          <p:cNvSpPr>
            <a:spLocks noGrp="1"/>
          </p:cNvSpPr>
          <p:nvPr>
            <p:ph type="title"/>
          </p:nvPr>
        </p:nvSpPr>
        <p:spPr>
          <a:xfrm>
            <a:off x="1792288" y="4800600"/>
            <a:ext cx="5486400" cy="566738"/>
          </a:xfrm>
        </p:spPr>
        <p:txBody>
          <a:bodyPr anchor="b"/>
          <a:lstStyle>
            <a:lvl1pPr algn="l">
              <a:defRPr sz="2000" b="1"/>
            </a:lvl1pPr>
          </a:lstStyle>
          <a:p>
            <a:r>
              <a:rPr lang="en-CA"/>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7" name="Rectangle 6"/>
          <p:cNvSpPr>
            <a:spLocks noGrp="1" noChangeArrowheads="1"/>
          </p:cNvSpPr>
          <p:nvPr>
            <p:ph type="sldNum" sz="quarter" idx="10"/>
          </p:nvPr>
        </p:nvSpPr>
        <p:spPr/>
        <p:txBody>
          <a:bodyPr/>
          <a:lstStyle>
            <a:lvl1pPr>
              <a:defRPr>
                <a:latin typeface="Century Gothic" charset="0"/>
              </a:defRPr>
            </a:lvl1pPr>
          </a:lstStyle>
          <a:p>
            <a:fld id="{8D9A78A0-95B7-1B45-9864-D23C7CA65CC8}" type="slidenum">
              <a:rPr lang="en-US"/>
              <a:pPr/>
              <a:t>‹#›</a:t>
            </a:fld>
            <a:endParaRPr lang="en-US" dirty="0"/>
          </a:p>
        </p:txBody>
      </p:sp>
    </p:spTree>
    <p:extLst>
      <p:ext uri="{BB962C8B-B14F-4D97-AF65-F5344CB8AC3E}">
        <p14:creationId xmlns:p14="http://schemas.microsoft.com/office/powerpoint/2010/main" val="362422225"/>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pic>
        <p:nvPicPr>
          <p:cNvPr id="4" name="Picture 8" descr="logo_final"/>
          <p:cNvPicPr>
            <a:picLocks noChangeAspect="1" noChangeArrowheads="1"/>
          </p:cNvPicPr>
          <p:nvPr/>
        </p:nvPicPr>
        <p:blipFill>
          <a:blip r:embed="rId2" cstate="email">
            <a:extLst>
              <a:ext uri="{28A0092B-C50C-407E-A947-70E740481C1C}">
                <a14:useLocalDpi xmlns:a14="http://schemas.microsoft.com/office/drawing/2010/main" val="0"/>
              </a:ext>
            </a:extLst>
          </a:blip>
          <a:srcRect r="33391"/>
          <a:stretch>
            <a:fillRect/>
          </a:stretch>
        </p:blipFill>
        <p:spPr bwMode="auto">
          <a:xfrm>
            <a:off x="0" y="5949950"/>
            <a:ext cx="787400"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6"/>
          <p:cNvSpPr>
            <a:spLocks noChangeArrowheads="1"/>
          </p:cNvSpPr>
          <p:nvPr/>
        </p:nvSpPr>
        <p:spPr bwMode="auto">
          <a:xfrm>
            <a:off x="0" y="0"/>
            <a:ext cx="9144000" cy="152400"/>
          </a:xfrm>
          <a:prstGeom prst="rect">
            <a:avLst/>
          </a:prstGeom>
          <a:solidFill>
            <a:srgbClr val="CC0000"/>
          </a:solidFill>
          <a:ln>
            <a:noFill/>
          </a:ln>
          <a:extLst/>
        </p:spPr>
        <p:txBody>
          <a:bodyPr/>
          <a:lstStyle/>
          <a:p>
            <a:endParaRPr lang="en-US" sz="2000" b="1" dirty="0">
              <a:solidFill>
                <a:srgbClr val="000000"/>
              </a:solidFill>
              <a:latin typeface="Arial Unicode MS" charset="0"/>
            </a:endParaRPr>
          </a:p>
        </p:txBody>
      </p:sp>
      <p:sp>
        <p:nvSpPr>
          <p:cNvPr id="2" name="Title 1"/>
          <p:cNvSpPr>
            <a:spLocks noGrp="1"/>
          </p:cNvSpPr>
          <p:nvPr>
            <p:ph type="title"/>
          </p:nvPr>
        </p:nvSpPr>
        <p:spPr/>
        <p:txBody>
          <a:bodyPr/>
          <a:lstStyle/>
          <a:p>
            <a:r>
              <a:rPr lang="en-CA"/>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6" name="Rectangle 5"/>
          <p:cNvSpPr>
            <a:spLocks noGrp="1" noChangeArrowheads="1"/>
          </p:cNvSpPr>
          <p:nvPr>
            <p:ph type="sldNum" sz="quarter" idx="10"/>
          </p:nvPr>
        </p:nvSpPr>
        <p:spPr/>
        <p:txBody>
          <a:bodyPr/>
          <a:lstStyle>
            <a:lvl1pPr>
              <a:defRPr>
                <a:latin typeface="Century Gothic" charset="0"/>
              </a:defRPr>
            </a:lvl1pPr>
          </a:lstStyle>
          <a:p>
            <a:fld id="{D9D7B998-19EE-D543-87C5-131D2D786DE0}" type="slidenum">
              <a:rPr lang="en-US"/>
              <a:pPr/>
              <a:t>‹#›</a:t>
            </a:fld>
            <a:endParaRPr lang="en-US" dirty="0"/>
          </a:p>
        </p:txBody>
      </p:sp>
    </p:spTree>
    <p:extLst>
      <p:ext uri="{BB962C8B-B14F-4D97-AF65-F5344CB8AC3E}">
        <p14:creationId xmlns:p14="http://schemas.microsoft.com/office/powerpoint/2010/main" val="170182046"/>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4" name="Picture 8" descr="logo_final"/>
          <p:cNvPicPr>
            <a:picLocks noChangeAspect="1" noChangeArrowheads="1"/>
          </p:cNvPicPr>
          <p:nvPr/>
        </p:nvPicPr>
        <p:blipFill>
          <a:blip r:embed="rId2" cstate="email">
            <a:extLst>
              <a:ext uri="{28A0092B-C50C-407E-A947-70E740481C1C}">
                <a14:useLocalDpi xmlns:a14="http://schemas.microsoft.com/office/drawing/2010/main" val="0"/>
              </a:ext>
            </a:extLst>
          </a:blip>
          <a:srcRect r="33391"/>
          <a:stretch>
            <a:fillRect/>
          </a:stretch>
        </p:blipFill>
        <p:spPr bwMode="auto">
          <a:xfrm>
            <a:off x="0" y="5949950"/>
            <a:ext cx="787400"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6"/>
          <p:cNvSpPr>
            <a:spLocks noChangeArrowheads="1"/>
          </p:cNvSpPr>
          <p:nvPr/>
        </p:nvSpPr>
        <p:spPr bwMode="auto">
          <a:xfrm>
            <a:off x="0" y="0"/>
            <a:ext cx="9144000" cy="152400"/>
          </a:xfrm>
          <a:prstGeom prst="rect">
            <a:avLst/>
          </a:prstGeom>
          <a:solidFill>
            <a:srgbClr val="CC0000"/>
          </a:solidFill>
          <a:ln>
            <a:noFill/>
          </a:ln>
          <a:extLst/>
        </p:spPr>
        <p:txBody>
          <a:bodyPr/>
          <a:lstStyle/>
          <a:p>
            <a:endParaRPr lang="en-US" sz="2000" b="1" dirty="0">
              <a:solidFill>
                <a:srgbClr val="000000"/>
              </a:solidFill>
              <a:latin typeface="Arial Unicode MS" charset="0"/>
            </a:endParaRPr>
          </a:p>
        </p:txBody>
      </p:sp>
      <p:sp>
        <p:nvSpPr>
          <p:cNvPr id="2" name="Vertical Title 1"/>
          <p:cNvSpPr>
            <a:spLocks noGrp="1"/>
          </p:cNvSpPr>
          <p:nvPr>
            <p:ph type="title" orient="vert"/>
          </p:nvPr>
        </p:nvSpPr>
        <p:spPr>
          <a:xfrm>
            <a:off x="6515100" y="609600"/>
            <a:ext cx="1943100" cy="5486400"/>
          </a:xfrm>
        </p:spPr>
        <p:txBody>
          <a:bodyPr vert="eaVert"/>
          <a:lstStyle/>
          <a:p>
            <a:r>
              <a:rPr lang="en-CA"/>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6" name="Rectangle 5"/>
          <p:cNvSpPr>
            <a:spLocks noGrp="1" noChangeArrowheads="1"/>
          </p:cNvSpPr>
          <p:nvPr>
            <p:ph type="sldNum" sz="quarter" idx="10"/>
          </p:nvPr>
        </p:nvSpPr>
        <p:spPr/>
        <p:txBody>
          <a:bodyPr/>
          <a:lstStyle>
            <a:lvl1pPr>
              <a:defRPr>
                <a:latin typeface="Century Gothic" charset="0"/>
              </a:defRPr>
            </a:lvl1pPr>
          </a:lstStyle>
          <a:p>
            <a:fld id="{F96FEC1A-824B-C847-84D5-DEA6FF025AC0}" type="slidenum">
              <a:rPr lang="en-US"/>
              <a:pPr/>
              <a:t>‹#›</a:t>
            </a:fld>
            <a:endParaRPr lang="en-US" dirty="0"/>
          </a:p>
        </p:txBody>
      </p:sp>
    </p:spTree>
    <p:extLst>
      <p:ext uri="{BB962C8B-B14F-4D97-AF65-F5344CB8AC3E}">
        <p14:creationId xmlns:p14="http://schemas.microsoft.com/office/powerpoint/2010/main" val="2645846707"/>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bl" preserve="1">
  <p:cSld name="Title and Table">
    <p:spTree>
      <p:nvGrpSpPr>
        <p:cNvPr id="1" name=""/>
        <p:cNvGrpSpPr/>
        <p:nvPr/>
      </p:nvGrpSpPr>
      <p:grpSpPr>
        <a:xfrm>
          <a:off x="0" y="0"/>
          <a:ext cx="0" cy="0"/>
          <a:chOff x="0" y="0"/>
          <a:chExt cx="0" cy="0"/>
        </a:xfrm>
      </p:grpSpPr>
      <p:pic>
        <p:nvPicPr>
          <p:cNvPr id="4" name="Picture 8" descr="logo_final"/>
          <p:cNvPicPr>
            <a:picLocks noChangeAspect="1" noChangeArrowheads="1"/>
          </p:cNvPicPr>
          <p:nvPr/>
        </p:nvPicPr>
        <p:blipFill>
          <a:blip r:embed="rId2" cstate="email">
            <a:extLst>
              <a:ext uri="{28A0092B-C50C-407E-A947-70E740481C1C}">
                <a14:useLocalDpi xmlns:a14="http://schemas.microsoft.com/office/drawing/2010/main" val="0"/>
              </a:ext>
            </a:extLst>
          </a:blip>
          <a:srcRect r="33391"/>
          <a:stretch>
            <a:fillRect/>
          </a:stretch>
        </p:blipFill>
        <p:spPr bwMode="auto">
          <a:xfrm>
            <a:off x="0" y="5949950"/>
            <a:ext cx="787400"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6"/>
          <p:cNvSpPr>
            <a:spLocks noChangeArrowheads="1"/>
          </p:cNvSpPr>
          <p:nvPr/>
        </p:nvSpPr>
        <p:spPr bwMode="auto">
          <a:xfrm>
            <a:off x="0" y="0"/>
            <a:ext cx="9144000" cy="152400"/>
          </a:xfrm>
          <a:prstGeom prst="rect">
            <a:avLst/>
          </a:prstGeom>
          <a:solidFill>
            <a:srgbClr val="CC0000"/>
          </a:solidFill>
          <a:ln>
            <a:noFill/>
          </a:ln>
          <a:extLst/>
        </p:spPr>
        <p:txBody>
          <a:bodyPr/>
          <a:lstStyle/>
          <a:p>
            <a:endParaRPr lang="en-US" sz="2000" b="1" dirty="0">
              <a:solidFill>
                <a:srgbClr val="000000"/>
              </a:solidFill>
              <a:latin typeface="Arial Unicode MS" charset="0"/>
            </a:endParaRPr>
          </a:p>
        </p:txBody>
      </p:sp>
      <p:sp>
        <p:nvSpPr>
          <p:cNvPr id="2" name="Title 1"/>
          <p:cNvSpPr>
            <a:spLocks noGrp="1"/>
          </p:cNvSpPr>
          <p:nvPr>
            <p:ph type="title"/>
          </p:nvPr>
        </p:nvSpPr>
        <p:spPr>
          <a:xfrm>
            <a:off x="685800" y="609600"/>
            <a:ext cx="7772400" cy="1143000"/>
          </a:xfrm>
        </p:spPr>
        <p:txBody>
          <a:bodyPr/>
          <a:lstStyle/>
          <a:p>
            <a:r>
              <a:rPr lang="en-CA"/>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pPr lvl="0"/>
            <a:endParaRPr lang="en-US" noProof="0" dirty="0"/>
          </a:p>
        </p:txBody>
      </p:sp>
      <p:sp>
        <p:nvSpPr>
          <p:cNvPr id="6" name="Rectangle 5"/>
          <p:cNvSpPr>
            <a:spLocks noGrp="1" noChangeArrowheads="1"/>
          </p:cNvSpPr>
          <p:nvPr>
            <p:ph type="sldNum" sz="quarter" idx="10"/>
          </p:nvPr>
        </p:nvSpPr>
        <p:spPr/>
        <p:txBody>
          <a:bodyPr/>
          <a:lstStyle>
            <a:lvl1pPr>
              <a:defRPr>
                <a:latin typeface="Century Gothic" charset="0"/>
              </a:defRPr>
            </a:lvl1pPr>
          </a:lstStyle>
          <a:p>
            <a:fld id="{709319A2-F846-7D4A-8689-FFD54E409CDA}" type="slidenum">
              <a:rPr lang="en-US"/>
              <a:pPr/>
              <a:t>‹#›</a:t>
            </a:fld>
            <a:endParaRPr lang="en-US" dirty="0"/>
          </a:p>
        </p:txBody>
      </p:sp>
    </p:spTree>
    <p:extLst>
      <p:ext uri="{BB962C8B-B14F-4D97-AF65-F5344CB8AC3E}">
        <p14:creationId xmlns:p14="http://schemas.microsoft.com/office/powerpoint/2010/main" val="1226020120"/>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pic>
        <p:nvPicPr>
          <p:cNvPr id="3" name="Picture 8" descr="logo_final"/>
          <p:cNvPicPr>
            <a:picLocks noChangeAspect="1" noChangeArrowheads="1"/>
          </p:cNvPicPr>
          <p:nvPr/>
        </p:nvPicPr>
        <p:blipFill>
          <a:blip r:embed="rId2" cstate="email">
            <a:extLst>
              <a:ext uri="{28A0092B-C50C-407E-A947-70E740481C1C}">
                <a14:useLocalDpi xmlns:a14="http://schemas.microsoft.com/office/drawing/2010/main" val="0"/>
              </a:ext>
            </a:extLst>
          </a:blip>
          <a:srcRect r="33391"/>
          <a:stretch>
            <a:fillRect/>
          </a:stretch>
        </p:blipFill>
        <p:spPr bwMode="auto">
          <a:xfrm>
            <a:off x="0" y="5949950"/>
            <a:ext cx="787400"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6"/>
          <p:cNvSpPr>
            <a:spLocks noChangeArrowheads="1"/>
          </p:cNvSpPr>
          <p:nvPr/>
        </p:nvSpPr>
        <p:spPr bwMode="auto">
          <a:xfrm>
            <a:off x="0" y="0"/>
            <a:ext cx="9144000" cy="152400"/>
          </a:xfrm>
          <a:prstGeom prst="rect">
            <a:avLst/>
          </a:prstGeom>
          <a:solidFill>
            <a:srgbClr val="CC0000"/>
          </a:solidFill>
          <a:ln>
            <a:noFill/>
          </a:ln>
          <a:extLst/>
        </p:spPr>
        <p:txBody>
          <a:bodyPr/>
          <a:lstStyle/>
          <a:p>
            <a:endParaRPr lang="en-US" sz="2000" b="1" dirty="0">
              <a:solidFill>
                <a:srgbClr val="000000"/>
              </a:solidFill>
              <a:latin typeface="Arial Unicode MS" charset="0"/>
            </a:endParaRPr>
          </a:p>
        </p:txBody>
      </p:sp>
      <p:sp>
        <p:nvSpPr>
          <p:cNvPr id="2" name="Content Placeholder 1"/>
          <p:cNvSpPr>
            <a:spLocks noGrp="1"/>
          </p:cNvSpPr>
          <p:nvPr>
            <p:ph/>
          </p:nvPr>
        </p:nvSpPr>
        <p:spPr>
          <a:xfrm>
            <a:off x="685800" y="609600"/>
            <a:ext cx="7772400" cy="5486400"/>
          </a:xfrm>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Rectangle 4"/>
          <p:cNvSpPr>
            <a:spLocks noGrp="1" noChangeArrowheads="1"/>
          </p:cNvSpPr>
          <p:nvPr>
            <p:ph type="sldNum" sz="quarter" idx="10"/>
          </p:nvPr>
        </p:nvSpPr>
        <p:spPr/>
        <p:txBody>
          <a:bodyPr/>
          <a:lstStyle>
            <a:lvl1pPr>
              <a:defRPr>
                <a:latin typeface="Century Gothic" charset="0"/>
              </a:defRPr>
            </a:lvl1pPr>
          </a:lstStyle>
          <a:p>
            <a:fld id="{5C85A61D-2FB6-4143-94FE-3C2F72C9560A}" type="slidenum">
              <a:rPr lang="en-US"/>
              <a:pPr/>
              <a:t>‹#›</a:t>
            </a:fld>
            <a:endParaRPr lang="en-US" dirty="0"/>
          </a:p>
        </p:txBody>
      </p:sp>
    </p:spTree>
    <p:extLst>
      <p:ext uri="{BB962C8B-B14F-4D97-AF65-F5344CB8AC3E}">
        <p14:creationId xmlns:p14="http://schemas.microsoft.com/office/powerpoint/2010/main" val="1011350427"/>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AndTwoObj" preserve="1">
  <p:cSld name="Title, Content, and 2 Content">
    <p:spTree>
      <p:nvGrpSpPr>
        <p:cNvPr id="1" name=""/>
        <p:cNvGrpSpPr/>
        <p:nvPr/>
      </p:nvGrpSpPr>
      <p:grpSpPr>
        <a:xfrm>
          <a:off x="0" y="0"/>
          <a:ext cx="0" cy="0"/>
          <a:chOff x="0" y="0"/>
          <a:chExt cx="0" cy="0"/>
        </a:xfrm>
      </p:grpSpPr>
      <p:pic>
        <p:nvPicPr>
          <p:cNvPr id="6" name="Picture 8" descr="logo_final"/>
          <p:cNvPicPr>
            <a:picLocks noChangeAspect="1" noChangeArrowheads="1"/>
          </p:cNvPicPr>
          <p:nvPr/>
        </p:nvPicPr>
        <p:blipFill>
          <a:blip r:embed="rId2" cstate="email">
            <a:extLst>
              <a:ext uri="{28A0092B-C50C-407E-A947-70E740481C1C}">
                <a14:useLocalDpi xmlns:a14="http://schemas.microsoft.com/office/drawing/2010/main" val="0"/>
              </a:ext>
            </a:extLst>
          </a:blip>
          <a:srcRect r="33391"/>
          <a:stretch>
            <a:fillRect/>
          </a:stretch>
        </p:blipFill>
        <p:spPr bwMode="auto">
          <a:xfrm>
            <a:off x="0" y="5949950"/>
            <a:ext cx="787400"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0" y="0"/>
            <a:ext cx="9144000" cy="152400"/>
          </a:xfrm>
          <a:prstGeom prst="rect">
            <a:avLst/>
          </a:prstGeom>
          <a:solidFill>
            <a:srgbClr val="CC0000"/>
          </a:solidFill>
          <a:ln>
            <a:noFill/>
          </a:ln>
          <a:extLst/>
        </p:spPr>
        <p:txBody>
          <a:bodyPr/>
          <a:lstStyle/>
          <a:p>
            <a:endParaRPr lang="en-US" sz="2000" b="1" dirty="0">
              <a:solidFill>
                <a:srgbClr val="000000"/>
              </a:solidFill>
              <a:latin typeface="Arial Unicode MS" charset="0"/>
            </a:endParaRPr>
          </a:p>
        </p:txBody>
      </p:sp>
      <p:sp>
        <p:nvSpPr>
          <p:cNvPr id="2" name="Title 1"/>
          <p:cNvSpPr>
            <a:spLocks noGrp="1"/>
          </p:cNvSpPr>
          <p:nvPr>
            <p:ph type="title"/>
          </p:nvPr>
        </p:nvSpPr>
        <p:spPr>
          <a:xfrm>
            <a:off x="685800" y="609600"/>
            <a:ext cx="7772400" cy="1143000"/>
          </a:xfrm>
        </p:spPr>
        <p:txBody>
          <a:bodyPr/>
          <a:lstStyle/>
          <a:p>
            <a:r>
              <a:rPr lang="en-CA"/>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8" name="Rectangle 7"/>
          <p:cNvSpPr>
            <a:spLocks noGrp="1" noChangeArrowheads="1"/>
          </p:cNvSpPr>
          <p:nvPr>
            <p:ph type="sldNum" sz="quarter" idx="10"/>
          </p:nvPr>
        </p:nvSpPr>
        <p:spPr/>
        <p:txBody>
          <a:bodyPr/>
          <a:lstStyle>
            <a:lvl1pPr>
              <a:defRPr>
                <a:latin typeface="Century Gothic" charset="0"/>
              </a:defRPr>
            </a:lvl1pPr>
          </a:lstStyle>
          <a:p>
            <a:fld id="{83E98017-E1F5-CD44-B94E-A9B7C3F62B11}" type="slidenum">
              <a:rPr lang="en-US"/>
              <a:pPr/>
              <a:t>‹#›</a:t>
            </a:fld>
            <a:endParaRPr lang="en-US" dirty="0"/>
          </a:p>
        </p:txBody>
      </p:sp>
    </p:spTree>
    <p:extLst>
      <p:ext uri="{BB962C8B-B14F-4D97-AF65-F5344CB8AC3E}">
        <p14:creationId xmlns:p14="http://schemas.microsoft.com/office/powerpoint/2010/main" val="188974206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asd</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Arial Unicode MS" charset="0"/>
              </a:defRPr>
            </a:lvl1pPr>
          </a:lstStyle>
          <a:p>
            <a:fld id="{A479139F-EA81-B346-8D13-957585F73F0E}" type="slidenum">
              <a:rPr lang="en-US"/>
              <a:pPr/>
              <a:t>‹#›</a:t>
            </a:fld>
            <a:endParaRPr lang="en-US" dirty="0"/>
          </a:p>
        </p:txBody>
      </p:sp>
      <p:pic>
        <p:nvPicPr>
          <p:cNvPr id="1029" name="Picture 8" descr="logo_final"/>
          <p:cNvPicPr>
            <a:picLocks noChangeAspect="1" noChangeArrowheads="1"/>
          </p:cNvPicPr>
          <p:nvPr/>
        </p:nvPicPr>
        <p:blipFill>
          <a:blip r:embed="rId15" cstate="email">
            <a:extLst>
              <a:ext uri="{28A0092B-C50C-407E-A947-70E740481C1C}">
                <a14:useLocalDpi xmlns:a14="http://schemas.microsoft.com/office/drawing/2010/main" val="0"/>
              </a:ext>
            </a:extLst>
          </a:blip>
          <a:srcRect r="33391"/>
          <a:stretch>
            <a:fillRect/>
          </a:stretch>
        </p:blipFill>
        <p:spPr bwMode="auto">
          <a:xfrm>
            <a:off x="0" y="5949950"/>
            <a:ext cx="787400"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6"/>
          <p:cNvSpPr>
            <a:spLocks noChangeArrowheads="1"/>
          </p:cNvSpPr>
          <p:nvPr/>
        </p:nvSpPr>
        <p:spPr bwMode="auto">
          <a:xfrm>
            <a:off x="0" y="0"/>
            <a:ext cx="9144000" cy="152400"/>
          </a:xfrm>
          <a:prstGeom prst="rect">
            <a:avLst/>
          </a:prstGeom>
          <a:solidFill>
            <a:srgbClr val="CC0000"/>
          </a:solidFill>
          <a:ln>
            <a:noFill/>
          </a:ln>
          <a:extLst/>
        </p:spPr>
        <p:txBody>
          <a:bodyPr/>
          <a:lstStyle/>
          <a:p>
            <a:endParaRPr lang="en-US" sz="2000" b="1" dirty="0">
              <a:solidFill>
                <a:srgbClr val="000000"/>
              </a:solidFill>
              <a:latin typeface="Arial Unicode MS" charset="0"/>
            </a:endParaRPr>
          </a:p>
        </p:txBody>
      </p:sp>
    </p:spTree>
  </p:cSld>
  <p:clrMap bg1="lt1" tx1="dk1" bg2="lt2" tx2="dk2" accent1="accent1" accent2="accent2" accent3="accent3" accent4="accent4" accent5="accent5" accent6="accent6" hlink="hlink" folHlink="folHlink"/>
  <p:sldLayoutIdLst>
    <p:sldLayoutId id="2147484930" r:id="rId1"/>
    <p:sldLayoutId id="2147484931" r:id="rId2"/>
    <p:sldLayoutId id="2147484932" r:id="rId3"/>
    <p:sldLayoutId id="2147484933" r:id="rId4"/>
    <p:sldLayoutId id="2147484934" r:id="rId5"/>
    <p:sldLayoutId id="2147484935" r:id="rId6"/>
    <p:sldLayoutId id="2147484936" r:id="rId7"/>
    <p:sldLayoutId id="2147484937" r:id="rId8"/>
    <p:sldLayoutId id="2147484938" r:id="rId9"/>
    <p:sldLayoutId id="2147484939" r:id="rId10"/>
    <p:sldLayoutId id="2147484940" r:id="rId11"/>
    <p:sldLayoutId id="2147484941" r:id="rId12"/>
    <p:sldLayoutId id="2147484942" r:id="rId13"/>
  </p:sldLayoutIdLst>
  <p:transition spd="med" advClick="0"/>
  <p:hf sldNum="0" hdr="0" ftr="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pitchFamily="-65" charset="-128"/>
        </a:defRPr>
      </a:lvl1pPr>
      <a:lvl2pPr algn="ctr" rtl="0" eaLnBrk="0" fontAlgn="base" hangingPunct="0">
        <a:spcBef>
          <a:spcPct val="0"/>
        </a:spcBef>
        <a:spcAft>
          <a:spcPct val="0"/>
        </a:spcAft>
        <a:defRPr sz="4400">
          <a:solidFill>
            <a:schemeClr val="tx2"/>
          </a:solidFill>
          <a:latin typeface="Century Gothic" pitchFamily="34" charset="0"/>
          <a:ea typeface="MS PGothic" pitchFamily="34" charset="-128"/>
          <a:cs typeface="ＭＳ Ｐゴシック" pitchFamily="-65" charset="-128"/>
        </a:defRPr>
      </a:lvl2pPr>
      <a:lvl3pPr algn="ctr" rtl="0" eaLnBrk="0" fontAlgn="base" hangingPunct="0">
        <a:spcBef>
          <a:spcPct val="0"/>
        </a:spcBef>
        <a:spcAft>
          <a:spcPct val="0"/>
        </a:spcAft>
        <a:defRPr sz="4400">
          <a:solidFill>
            <a:schemeClr val="tx2"/>
          </a:solidFill>
          <a:latin typeface="Century Gothic" pitchFamily="34" charset="0"/>
          <a:ea typeface="MS PGothic" pitchFamily="34" charset="-128"/>
          <a:cs typeface="ＭＳ Ｐゴシック" pitchFamily="-65" charset="-128"/>
        </a:defRPr>
      </a:lvl3pPr>
      <a:lvl4pPr algn="ctr" rtl="0" eaLnBrk="0" fontAlgn="base" hangingPunct="0">
        <a:spcBef>
          <a:spcPct val="0"/>
        </a:spcBef>
        <a:spcAft>
          <a:spcPct val="0"/>
        </a:spcAft>
        <a:defRPr sz="4400">
          <a:solidFill>
            <a:schemeClr val="tx2"/>
          </a:solidFill>
          <a:latin typeface="Century Gothic" pitchFamily="34" charset="0"/>
          <a:ea typeface="MS PGothic" pitchFamily="34" charset="-128"/>
          <a:cs typeface="ＭＳ Ｐゴシック" pitchFamily="-65" charset="-128"/>
        </a:defRPr>
      </a:lvl4pPr>
      <a:lvl5pPr algn="ctr" rtl="0" eaLnBrk="0" fontAlgn="base" hangingPunct="0">
        <a:spcBef>
          <a:spcPct val="0"/>
        </a:spcBef>
        <a:spcAft>
          <a:spcPct val="0"/>
        </a:spcAft>
        <a:defRPr sz="4400">
          <a:solidFill>
            <a:schemeClr val="tx2"/>
          </a:solidFill>
          <a:latin typeface="Century Gothic" pitchFamily="34" charset="0"/>
          <a:ea typeface="MS PGothic" pitchFamily="34" charset="-128"/>
          <a:cs typeface="ＭＳ Ｐゴシック"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pitchFamily="-65" charset="-128"/>
        </a:defRPr>
      </a:lvl1pPr>
      <a:lvl2pPr marL="742950" indent="-285750"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43000" indent="-228600"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14600" indent="-228600" algn="l" rtl="0" fontAlgn="base">
        <a:spcBef>
          <a:spcPct val="20000"/>
        </a:spcBef>
        <a:spcAft>
          <a:spcPct val="0"/>
        </a:spcAft>
        <a:buChar char="»"/>
        <a:defRPr sz="2000">
          <a:solidFill>
            <a:schemeClr val="tx1"/>
          </a:solidFill>
          <a:latin typeface="+mn-lt"/>
          <a:ea typeface="ＭＳ Ｐゴシック" pitchFamily="-110"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0"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0"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0"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prabhat.jha@utoronto.ca"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ChangeArrowheads="1"/>
          </p:cNvSpPr>
          <p:nvPr/>
        </p:nvSpPr>
        <p:spPr bwMode="auto">
          <a:xfrm>
            <a:off x="990600" y="228600"/>
            <a:ext cx="7162800" cy="3182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lnSpc>
                <a:spcPct val="95000"/>
              </a:lnSpc>
              <a:spcBef>
                <a:spcPct val="5000"/>
              </a:spcBef>
            </a:pPr>
            <a:r>
              <a:rPr lang="en-US" sz="3600" b="1" dirty="0">
                <a:solidFill>
                  <a:srgbClr val="C00000"/>
                </a:solidFill>
                <a:latin typeface="Arial" panose="020B0604020202020204" pitchFamily="34" charset="0"/>
                <a:cs typeface="Arial" panose="020B0604020202020204" pitchFamily="34" charset="0"/>
              </a:rPr>
              <a:t>The health, poverty and financial consequences of a cigarette price increase among 500 million male smokers in 13 middle-income countries</a:t>
            </a:r>
            <a:endParaRPr lang="en-US" sz="1400" b="1" dirty="0">
              <a:solidFill>
                <a:srgbClr val="C00000"/>
              </a:solidFill>
              <a:latin typeface="Arial" panose="020B0604020202020204" pitchFamily="34" charset="0"/>
              <a:cs typeface="Arial" panose="020B0604020202020204" pitchFamily="34" charset="0"/>
            </a:endParaRPr>
          </a:p>
        </p:txBody>
      </p:sp>
      <p:sp>
        <p:nvSpPr>
          <p:cNvPr id="17410" name="TextBox 3"/>
          <p:cNvSpPr txBox="1">
            <a:spLocks noChangeArrowheads="1"/>
          </p:cNvSpPr>
          <p:nvPr/>
        </p:nvSpPr>
        <p:spPr bwMode="auto">
          <a:xfrm>
            <a:off x="489445" y="3581400"/>
            <a:ext cx="8085138" cy="2154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entury Gothic" charset="0"/>
                <a:ea typeface="MS PGothic" charset="0"/>
                <a:cs typeface="ＭＳ Ｐゴシック" charset="0"/>
              </a:defRPr>
            </a:lvl1pPr>
            <a:lvl2pPr>
              <a:defRPr sz="2800">
                <a:solidFill>
                  <a:schemeClr val="tx1"/>
                </a:solidFill>
                <a:latin typeface="Century Gothic" charset="0"/>
                <a:ea typeface="MS PGothic" charset="0"/>
                <a:cs typeface="ＭＳ Ｐゴシック" charset="0"/>
              </a:defRPr>
            </a:lvl2pPr>
            <a:lvl3pPr>
              <a:defRPr sz="2400">
                <a:solidFill>
                  <a:schemeClr val="tx1"/>
                </a:solidFill>
                <a:latin typeface="Century Gothic" charset="0"/>
                <a:ea typeface="MS PGothic" charset="0"/>
                <a:cs typeface="ＭＳ Ｐゴシック" charset="0"/>
              </a:defRPr>
            </a:lvl3pPr>
            <a:lvl4pPr>
              <a:defRPr sz="2000">
                <a:solidFill>
                  <a:schemeClr val="tx1"/>
                </a:solidFill>
                <a:latin typeface="Century Gothic" charset="0"/>
                <a:ea typeface="MS PGothic" charset="0"/>
                <a:cs typeface="ＭＳ Ｐゴシック" charset="0"/>
              </a:defRPr>
            </a:lvl4pPr>
            <a:lvl5pPr>
              <a:defRPr sz="2000">
                <a:solidFill>
                  <a:schemeClr val="tx1"/>
                </a:solidFill>
                <a:latin typeface="Century Gothic" charset="0"/>
                <a:ea typeface="MS PGothic" charset="0"/>
                <a:cs typeface="ＭＳ Ｐゴシック" charset="0"/>
              </a:defRPr>
            </a:lvl5pPr>
            <a:lvl6pPr eaLnBrk="0" hangingPunct="0">
              <a:defRPr sz="2000">
                <a:solidFill>
                  <a:schemeClr val="tx1"/>
                </a:solidFill>
                <a:latin typeface="Century Gothic" charset="0"/>
                <a:ea typeface="MS PGothic" charset="0"/>
                <a:cs typeface="ＭＳ Ｐゴシック" charset="0"/>
              </a:defRPr>
            </a:lvl6pPr>
            <a:lvl7pPr eaLnBrk="0" hangingPunct="0">
              <a:defRPr sz="2000">
                <a:solidFill>
                  <a:schemeClr val="tx1"/>
                </a:solidFill>
                <a:latin typeface="Century Gothic" charset="0"/>
                <a:ea typeface="MS PGothic" charset="0"/>
                <a:cs typeface="ＭＳ Ｐゴシック" charset="0"/>
              </a:defRPr>
            </a:lvl7pPr>
            <a:lvl8pPr eaLnBrk="0" hangingPunct="0">
              <a:defRPr sz="2000">
                <a:solidFill>
                  <a:schemeClr val="tx1"/>
                </a:solidFill>
                <a:latin typeface="Century Gothic" charset="0"/>
                <a:ea typeface="MS PGothic" charset="0"/>
                <a:cs typeface="ＭＳ Ｐゴシック" charset="0"/>
              </a:defRPr>
            </a:lvl8pPr>
            <a:lvl9pPr eaLnBrk="0" hangingPunct="0">
              <a:defRPr sz="2000">
                <a:solidFill>
                  <a:schemeClr val="tx1"/>
                </a:solidFill>
                <a:latin typeface="Century Gothic" charset="0"/>
                <a:ea typeface="MS PGothic" charset="0"/>
                <a:cs typeface="ＭＳ Ｐゴシック" charset="0"/>
              </a:defRPr>
            </a:lvl9pPr>
          </a:lstStyle>
          <a:p>
            <a:pPr algn="ctr"/>
            <a:r>
              <a:rPr lang="en-US" sz="2000" b="1" dirty="0">
                <a:latin typeface="Arial" panose="020B0604020202020204" pitchFamily="34" charset="0"/>
                <a:cs typeface="Arial" panose="020B0604020202020204" pitchFamily="34" charset="0"/>
              </a:rPr>
              <a:t>Release date: </a:t>
            </a:r>
            <a:r>
              <a:rPr lang="en-US" sz="2000" b="1" i="1" dirty="0">
                <a:latin typeface="Arial" panose="020B0604020202020204" pitchFamily="34" charset="0"/>
                <a:cs typeface="Arial" panose="020B0604020202020204" pitchFamily="34" charset="0"/>
              </a:rPr>
              <a:t>BMJ, </a:t>
            </a:r>
            <a:r>
              <a:rPr lang="en-US" sz="2000" b="1" dirty="0">
                <a:latin typeface="Arial" panose="020B0604020202020204" pitchFamily="34" charset="0"/>
                <a:cs typeface="Arial" panose="020B0604020202020204" pitchFamily="34" charset="0"/>
              </a:rPr>
              <a:t>April 11, 2018 </a:t>
            </a:r>
            <a:r>
              <a:rPr lang="en-US" sz="2000" b="1" dirty="0">
                <a:solidFill>
                  <a:srgbClr val="FF0000"/>
                </a:solidFill>
                <a:latin typeface="Arial" panose="020B0604020202020204" pitchFamily="34" charset="0"/>
                <a:cs typeface="Arial" panose="020B0604020202020204" pitchFamily="34" charset="0"/>
              </a:rPr>
              <a:t>23:30</a:t>
            </a:r>
            <a:r>
              <a:rPr lang="en-US" sz="2000" b="1" dirty="0">
                <a:latin typeface="Arial" panose="020B0604020202020204" pitchFamily="34" charset="0"/>
                <a:cs typeface="Arial" panose="020B0604020202020204" pitchFamily="34" charset="0"/>
              </a:rPr>
              <a:t> pm UK time, </a:t>
            </a:r>
          </a:p>
          <a:p>
            <a:pPr algn="ctr"/>
            <a:r>
              <a:rPr lang="en-US" sz="2000" b="1" dirty="0">
                <a:latin typeface="Arial" panose="020B0604020202020204" pitchFamily="34" charset="0"/>
                <a:cs typeface="Arial" panose="020B0604020202020204" pitchFamily="34" charset="0"/>
              </a:rPr>
              <a:t>18:30 Toronto, 04:00 (April 12) in Delhi </a:t>
            </a:r>
          </a:p>
          <a:p>
            <a:pPr algn="ctr"/>
            <a:endParaRPr lang="en-US" sz="1400" b="1" dirty="0">
              <a:latin typeface="Arial" panose="020B0604020202020204" pitchFamily="34" charset="0"/>
              <a:cs typeface="Arial" panose="020B0604020202020204" pitchFamily="34" charset="0"/>
            </a:endParaRPr>
          </a:p>
          <a:p>
            <a:pPr algn="ctr"/>
            <a:r>
              <a:rPr lang="en-US" sz="2400" u="sng" dirty="0">
                <a:solidFill>
                  <a:schemeClr val="accent1">
                    <a:lumMod val="50000"/>
                  </a:schemeClr>
                </a:solidFill>
                <a:latin typeface="Arial" panose="020B0604020202020204" pitchFamily="34" charset="0"/>
                <a:cs typeface="Arial" panose="020B0604020202020204" pitchFamily="34" charset="0"/>
              </a:rPr>
              <a:t>www.cghr.org/smoking</a:t>
            </a:r>
            <a:r>
              <a:rPr lang="en-US" sz="2400" dirty="0">
                <a:solidFill>
                  <a:schemeClr val="accent1">
                    <a:lumMod val="50000"/>
                  </a:schemeClr>
                </a:solidFill>
                <a:latin typeface="Arial" panose="020B0604020202020204" pitchFamily="34" charset="0"/>
                <a:cs typeface="Arial" panose="020B0604020202020204" pitchFamily="34" charset="0"/>
              </a:rPr>
              <a:t> </a:t>
            </a:r>
            <a:r>
              <a:rPr lang="en-US" sz="2400" dirty="0">
                <a:solidFill>
                  <a:srgbClr val="C00000"/>
                </a:solidFill>
                <a:latin typeface="Arial" panose="020B0604020202020204" pitchFamily="34" charset="0"/>
                <a:cs typeface="Arial" panose="020B0604020202020204" pitchFamily="34" charset="0"/>
              </a:rPr>
              <a:t> </a:t>
            </a:r>
          </a:p>
          <a:p>
            <a:pPr algn="ctr"/>
            <a:r>
              <a:rPr lang="en-US" sz="2000" dirty="0">
                <a:latin typeface="Arial" panose="020B0604020202020204" pitchFamily="34" charset="0"/>
                <a:cs typeface="Arial" panose="020B0604020202020204" pitchFamily="34" charset="0"/>
              </a:rPr>
              <a:t>Twitter: @CGHR_org and @countthedead</a:t>
            </a:r>
          </a:p>
          <a:p>
            <a:pPr algn="ctr"/>
            <a:endParaRPr lang="en-US" sz="1800" dirty="0">
              <a:latin typeface="Arial" panose="020B0604020202020204" pitchFamily="34" charset="0"/>
              <a:cs typeface="Arial" panose="020B0604020202020204" pitchFamily="34" charset="0"/>
            </a:endParaRPr>
          </a:p>
          <a:p>
            <a:pPr algn="ctr"/>
            <a:r>
              <a:rPr lang="en-US" sz="1800" dirty="0">
                <a:latin typeface="Arial" panose="020B0604020202020204" pitchFamily="34" charset="0"/>
                <a:cs typeface="Arial" panose="020B0604020202020204" pitchFamily="34" charset="0"/>
                <a:hlinkClick r:id="rId3"/>
              </a:rPr>
              <a:t>prabhat.jha@utoronto.ca</a:t>
            </a:r>
            <a:endParaRPr lang="en-US" sz="1800" dirty="0">
              <a:latin typeface="Arial" panose="020B0604020202020204" pitchFamily="34" charset="0"/>
              <a:cs typeface="Arial" panose="020B0604020202020204" pitchFamily="34" charset="0"/>
            </a:endParaRPr>
          </a:p>
        </p:txBody>
      </p:sp>
      <p:pic>
        <p:nvPicPr>
          <p:cNvPr id="18" name="Picture 17">
            <a:extLst>
              <a:ext uri="{FF2B5EF4-FFF2-40B4-BE49-F238E27FC236}">
                <a16:creationId xmlns:a16="http://schemas.microsoft.com/office/drawing/2014/main" id="{6C07CD79-92B5-4E67-B19B-0C6CF86E351A}"/>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715000" y="6118860"/>
            <a:ext cx="3212447" cy="579120"/>
          </a:xfrm>
          <a:prstGeom prst="rect">
            <a:avLst/>
          </a:prstGeom>
        </p:spPr>
      </p:pic>
      <p:pic>
        <p:nvPicPr>
          <p:cNvPr id="19" name="Picture 18">
            <a:extLst>
              <a:ext uri="{FF2B5EF4-FFF2-40B4-BE49-F238E27FC236}">
                <a16:creationId xmlns:a16="http://schemas.microsoft.com/office/drawing/2014/main" id="{7C686FA7-A628-46FE-B467-E7DA998280E1}"/>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2819401" y="6047661"/>
            <a:ext cx="1219200" cy="670560"/>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8A9D904-F608-4232-B092-628910F8BDA7}"/>
              </a:ext>
            </a:extLst>
          </p:cNvPr>
          <p:cNvSpPr/>
          <p:nvPr/>
        </p:nvSpPr>
        <p:spPr bwMode="auto">
          <a:xfrm>
            <a:off x="76200" y="6019800"/>
            <a:ext cx="762000" cy="7620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a:ln>
                <a:noFill/>
              </a:ln>
              <a:solidFill>
                <a:schemeClr val="tx1"/>
              </a:solidFill>
              <a:effectLst/>
              <a:latin typeface="Arial Unicode MS" pitchFamily="-110" charset="0"/>
            </a:endParaRPr>
          </a:p>
        </p:txBody>
      </p:sp>
      <p:sp>
        <p:nvSpPr>
          <p:cNvPr id="19457" name="Title 1"/>
          <p:cNvSpPr>
            <a:spLocks noGrp="1"/>
          </p:cNvSpPr>
          <p:nvPr>
            <p:ph type="title"/>
          </p:nvPr>
        </p:nvSpPr>
        <p:spPr>
          <a:xfrm>
            <a:off x="671648" y="685800"/>
            <a:ext cx="7772400" cy="609600"/>
          </a:xfrm>
        </p:spPr>
        <p:txBody>
          <a:bodyPr/>
          <a:lstStyle/>
          <a:p>
            <a:r>
              <a:rPr lang="en-US" sz="4000" b="1" dirty="0">
                <a:solidFill>
                  <a:srgbClr val="C00000"/>
                </a:solidFill>
                <a:latin typeface="Arial" panose="020B0604020202020204" pitchFamily="34" charset="0"/>
                <a:ea typeface="MS PGothic" charset="0"/>
                <a:cs typeface="Arial" panose="020B0604020202020204" pitchFamily="34" charset="0"/>
              </a:rPr>
              <a:t>Key messages (1 of 2)</a:t>
            </a:r>
          </a:p>
        </p:txBody>
      </p:sp>
      <p:sp>
        <p:nvSpPr>
          <p:cNvPr id="19458" name="Content Placeholder 2"/>
          <p:cNvSpPr>
            <a:spLocks noGrp="1"/>
          </p:cNvSpPr>
          <p:nvPr>
            <p:ph idx="1"/>
          </p:nvPr>
        </p:nvSpPr>
        <p:spPr>
          <a:xfrm>
            <a:off x="457200" y="2057400"/>
            <a:ext cx="8560175" cy="3352800"/>
          </a:xfrm>
          <a:noFill/>
        </p:spPr>
        <p:txBody>
          <a:bodyPr/>
          <a:lstStyle/>
          <a:p>
            <a:pPr>
              <a:spcBef>
                <a:spcPts val="0"/>
              </a:spcBef>
              <a:spcAft>
                <a:spcPts val="1800"/>
              </a:spcAft>
              <a:buSzPct val="130000"/>
              <a:buFont typeface="Wingdings" panose="05000000000000000000" pitchFamily="2" charset="2"/>
              <a:buChar char="§"/>
            </a:pPr>
            <a:r>
              <a:rPr lang="en-US" sz="2800" dirty="0">
                <a:latin typeface="Arial" panose="020B0604020202020204" pitchFamily="34" charset="0"/>
                <a:ea typeface="MS PGothic" charset="0"/>
                <a:cs typeface="Arial" panose="020B0604020202020204" pitchFamily="34" charset="0"/>
              </a:rPr>
              <a:t>A 50% increase in cigarette prices would lead to about 450 million years of life gained across the 13 countries due to quitting. </a:t>
            </a:r>
          </a:p>
          <a:p>
            <a:pPr>
              <a:spcBef>
                <a:spcPts val="0"/>
              </a:spcBef>
              <a:spcAft>
                <a:spcPts val="1800"/>
              </a:spcAft>
              <a:buSzPct val="130000"/>
              <a:buFont typeface="Wingdings" panose="05000000000000000000" pitchFamily="2" charset="2"/>
              <a:buChar char="§"/>
            </a:pPr>
            <a:endParaRPr lang="en-US" sz="2800" dirty="0">
              <a:latin typeface="Arial" panose="020B0604020202020204" pitchFamily="34" charset="0"/>
              <a:ea typeface="MS PGothic" charset="0"/>
              <a:cs typeface="Arial" panose="020B0604020202020204" pitchFamily="34" charset="0"/>
            </a:endParaRPr>
          </a:p>
          <a:p>
            <a:pPr>
              <a:spcBef>
                <a:spcPts val="0"/>
              </a:spcBef>
              <a:spcAft>
                <a:spcPts val="2400"/>
              </a:spcAft>
              <a:buSzPct val="130000"/>
              <a:buFont typeface="Wingdings" panose="05000000000000000000" pitchFamily="2" charset="2"/>
              <a:buChar char="§"/>
            </a:pPr>
            <a:r>
              <a:rPr lang="en-US" sz="2800" dirty="0">
                <a:latin typeface="Arial" panose="020B0604020202020204" pitchFamily="34" charset="0"/>
                <a:ea typeface="MS PGothic" charset="0"/>
                <a:cs typeface="Arial" panose="020B0604020202020204" pitchFamily="34" charset="0"/>
              </a:rPr>
              <a:t>The poorest 20% of male smokers would gain an average of five times the life-years (per smoker) from quitting than the richest 20%.</a:t>
            </a:r>
            <a:endParaRPr lang="en-US" sz="2400" dirty="0">
              <a:latin typeface="Arial" panose="020B0604020202020204" pitchFamily="34" charset="0"/>
              <a:ea typeface="MS PGothic" charset="0"/>
              <a:cs typeface="Arial" panose="020B0604020202020204" pitchFamily="34" charset="0"/>
            </a:endParaRPr>
          </a:p>
        </p:txBody>
      </p:sp>
      <p:pic>
        <p:nvPicPr>
          <p:cNvPr id="6" name="Picture 5">
            <a:extLst>
              <a:ext uri="{FF2B5EF4-FFF2-40B4-BE49-F238E27FC236}">
                <a16:creationId xmlns:a16="http://schemas.microsoft.com/office/drawing/2014/main" id="{B8C61688-7B61-4A50-856E-B5C15335E0D6}"/>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444048" y="6248400"/>
            <a:ext cx="597470" cy="518160"/>
          </a:xfrm>
          <a:prstGeom prst="rect">
            <a:avLst/>
          </a:prstGeom>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8A9D904-F608-4232-B092-628910F8BDA7}"/>
              </a:ext>
            </a:extLst>
          </p:cNvPr>
          <p:cNvSpPr/>
          <p:nvPr/>
        </p:nvSpPr>
        <p:spPr bwMode="auto">
          <a:xfrm>
            <a:off x="76200" y="6019800"/>
            <a:ext cx="762000" cy="7620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a:ln>
                <a:noFill/>
              </a:ln>
              <a:solidFill>
                <a:schemeClr val="tx1"/>
              </a:solidFill>
              <a:effectLst/>
              <a:latin typeface="Arial Unicode MS" pitchFamily="-110" charset="0"/>
            </a:endParaRPr>
          </a:p>
        </p:txBody>
      </p:sp>
      <p:sp>
        <p:nvSpPr>
          <p:cNvPr id="19457" name="Title 1"/>
          <p:cNvSpPr>
            <a:spLocks noGrp="1"/>
          </p:cNvSpPr>
          <p:nvPr>
            <p:ph type="title"/>
          </p:nvPr>
        </p:nvSpPr>
        <p:spPr>
          <a:xfrm>
            <a:off x="762000" y="457200"/>
            <a:ext cx="7772400" cy="609600"/>
          </a:xfrm>
        </p:spPr>
        <p:txBody>
          <a:bodyPr/>
          <a:lstStyle/>
          <a:p>
            <a:r>
              <a:rPr lang="en-US" sz="4000" b="1" dirty="0">
                <a:solidFill>
                  <a:srgbClr val="C00000"/>
                </a:solidFill>
                <a:latin typeface="Arial" panose="020B0604020202020204" pitchFamily="34" charset="0"/>
                <a:ea typeface="MS PGothic" charset="0"/>
                <a:cs typeface="Arial" panose="020B0604020202020204" pitchFamily="34" charset="0"/>
              </a:rPr>
              <a:t>Key messages (2 of 2)</a:t>
            </a:r>
          </a:p>
        </p:txBody>
      </p:sp>
      <p:sp>
        <p:nvSpPr>
          <p:cNvPr id="19458" name="Content Placeholder 2"/>
          <p:cNvSpPr>
            <a:spLocks noGrp="1"/>
          </p:cNvSpPr>
          <p:nvPr>
            <p:ph idx="1"/>
          </p:nvPr>
        </p:nvSpPr>
        <p:spPr>
          <a:xfrm>
            <a:off x="457200" y="1219200"/>
            <a:ext cx="8458200" cy="5257800"/>
          </a:xfrm>
          <a:noFill/>
        </p:spPr>
        <p:txBody>
          <a:bodyPr/>
          <a:lstStyle/>
          <a:p>
            <a:pPr>
              <a:spcBef>
                <a:spcPts val="0"/>
              </a:spcBef>
              <a:spcAft>
                <a:spcPts val="1800"/>
              </a:spcAft>
              <a:buSzPct val="130000"/>
              <a:buFont typeface="Wingdings" panose="05000000000000000000" pitchFamily="2" charset="2"/>
              <a:buChar char="§"/>
            </a:pPr>
            <a:r>
              <a:rPr lang="en-US" sz="2800" dirty="0">
                <a:latin typeface="Arial" panose="020B0604020202020204" pitchFamily="34" charset="0"/>
                <a:ea typeface="MS PGothic" charset="0"/>
                <a:cs typeface="Arial" panose="020B0604020202020204" pitchFamily="34" charset="0"/>
              </a:rPr>
              <a:t>USD $157 billion would be saved by avoiding treatment costs for medical conditions caused by smoking. The poorest 20% would avert far more medical costs than the richest 20%.</a:t>
            </a:r>
          </a:p>
          <a:p>
            <a:pPr>
              <a:spcBef>
                <a:spcPts val="0"/>
              </a:spcBef>
              <a:spcAft>
                <a:spcPts val="2400"/>
              </a:spcAft>
              <a:buSzPct val="130000"/>
              <a:buFont typeface="Wingdings" panose="05000000000000000000" pitchFamily="2" charset="2"/>
              <a:buChar char="§"/>
            </a:pPr>
            <a:r>
              <a:rPr lang="en-US" sz="2800" dirty="0">
                <a:latin typeface="Arial" panose="020B0604020202020204" pitchFamily="34" charset="0"/>
                <a:ea typeface="MS PGothic" charset="0"/>
                <a:cs typeface="Arial" panose="020B0604020202020204" pitchFamily="34" charset="0"/>
              </a:rPr>
              <a:t>In the countries without universal health coverage, 9 million men, half of them in the poorest 20%, would avoid falling below the World Bank’s extreme poverty line.</a:t>
            </a:r>
          </a:p>
          <a:p>
            <a:pPr>
              <a:spcBef>
                <a:spcPts val="0"/>
              </a:spcBef>
              <a:spcAft>
                <a:spcPts val="2400"/>
              </a:spcAft>
              <a:buSzPct val="130000"/>
              <a:buFont typeface="Wingdings" panose="05000000000000000000" pitchFamily="2" charset="2"/>
              <a:buChar char="§"/>
            </a:pPr>
            <a:r>
              <a:rPr lang="en-US" sz="2800" dirty="0">
                <a:latin typeface="Arial" panose="020B0604020202020204" pitchFamily="34" charset="0"/>
                <a:ea typeface="MS PGothic" charset="0"/>
                <a:cs typeface="Arial" panose="020B0604020202020204" pitchFamily="34" charset="0"/>
              </a:rPr>
              <a:t>USD $122 billion of additional tobacco tax would be collected, with the richest 20% paying twice as much as the poorest 20%.</a:t>
            </a:r>
          </a:p>
        </p:txBody>
      </p:sp>
      <p:pic>
        <p:nvPicPr>
          <p:cNvPr id="6" name="Picture 5">
            <a:extLst>
              <a:ext uri="{FF2B5EF4-FFF2-40B4-BE49-F238E27FC236}">
                <a16:creationId xmlns:a16="http://schemas.microsoft.com/office/drawing/2014/main" id="{B8C61688-7B61-4A50-856E-B5C15335E0D6}"/>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444048" y="6248400"/>
            <a:ext cx="597470" cy="518160"/>
          </a:xfrm>
          <a:prstGeom prst="rect">
            <a:avLst/>
          </a:prstGeom>
        </p:spPr>
      </p:pic>
    </p:spTree>
    <p:extLst>
      <p:ext uri="{BB962C8B-B14F-4D97-AF65-F5344CB8AC3E}">
        <p14:creationId xmlns:p14="http://schemas.microsoft.com/office/powerpoint/2010/main" val="725568808"/>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EFB2FC8-C386-4079-AEF8-FF721E265D12}"/>
              </a:ext>
            </a:extLst>
          </p:cNvPr>
          <p:cNvSpPr/>
          <p:nvPr/>
        </p:nvSpPr>
        <p:spPr bwMode="auto">
          <a:xfrm>
            <a:off x="76200" y="6019800"/>
            <a:ext cx="762000" cy="7620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a:ln>
                <a:noFill/>
              </a:ln>
              <a:solidFill>
                <a:schemeClr val="tx1"/>
              </a:solidFill>
              <a:effectLst/>
              <a:latin typeface="Arial Unicode MS" pitchFamily="-110" charset="0"/>
            </a:endParaRPr>
          </a:p>
        </p:txBody>
      </p:sp>
      <p:sp>
        <p:nvSpPr>
          <p:cNvPr id="28673" name="Title 1"/>
          <p:cNvSpPr>
            <a:spLocks noGrp="1"/>
          </p:cNvSpPr>
          <p:nvPr>
            <p:ph type="title"/>
          </p:nvPr>
        </p:nvSpPr>
        <p:spPr>
          <a:xfrm>
            <a:off x="0" y="457200"/>
            <a:ext cx="9144000" cy="533400"/>
          </a:xfrm>
        </p:spPr>
        <p:txBody>
          <a:bodyPr/>
          <a:lstStyle/>
          <a:p>
            <a:r>
              <a:rPr lang="en-US" sz="3600" b="1" dirty="0">
                <a:solidFill>
                  <a:srgbClr val="C00000"/>
                </a:solidFill>
                <a:latin typeface="Arial" panose="020B0604020202020204" pitchFamily="34" charset="0"/>
                <a:ea typeface="MS PGothic" charset="0"/>
                <a:cs typeface="Arial" panose="020B0604020202020204" pitchFamily="34" charset="0"/>
              </a:rPr>
              <a:t>What is already known</a:t>
            </a:r>
          </a:p>
        </p:txBody>
      </p:sp>
      <p:sp>
        <p:nvSpPr>
          <p:cNvPr id="28674" name="TextBox 3"/>
          <p:cNvSpPr txBox="1">
            <a:spLocks noChangeArrowheads="1"/>
          </p:cNvSpPr>
          <p:nvPr/>
        </p:nvSpPr>
        <p:spPr bwMode="auto">
          <a:xfrm>
            <a:off x="381000" y="1143000"/>
            <a:ext cx="8610600"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sz="3200">
                <a:solidFill>
                  <a:schemeClr val="tx1"/>
                </a:solidFill>
                <a:latin typeface="Century Gothic" charset="0"/>
                <a:ea typeface="MS PGothic" charset="0"/>
                <a:cs typeface="ＭＳ Ｐゴシック" charset="0"/>
              </a:defRPr>
            </a:lvl1pPr>
            <a:lvl2pPr>
              <a:defRPr sz="2800">
                <a:solidFill>
                  <a:schemeClr val="tx1"/>
                </a:solidFill>
                <a:latin typeface="Century Gothic" charset="0"/>
                <a:ea typeface="MS PGothic" charset="0"/>
                <a:cs typeface="ＭＳ Ｐゴシック" charset="0"/>
              </a:defRPr>
            </a:lvl2pPr>
            <a:lvl3pPr>
              <a:defRPr sz="2400">
                <a:solidFill>
                  <a:schemeClr val="tx1"/>
                </a:solidFill>
                <a:latin typeface="Century Gothic" charset="0"/>
                <a:ea typeface="MS PGothic" charset="0"/>
                <a:cs typeface="ＭＳ Ｐゴシック" charset="0"/>
              </a:defRPr>
            </a:lvl3pPr>
            <a:lvl4pPr>
              <a:defRPr sz="2000">
                <a:solidFill>
                  <a:schemeClr val="tx1"/>
                </a:solidFill>
                <a:latin typeface="Century Gothic" charset="0"/>
                <a:ea typeface="MS PGothic" charset="0"/>
                <a:cs typeface="ＭＳ Ｐゴシック" charset="0"/>
              </a:defRPr>
            </a:lvl4pPr>
            <a:lvl5pPr>
              <a:defRPr sz="2000">
                <a:solidFill>
                  <a:schemeClr val="tx1"/>
                </a:solidFill>
                <a:latin typeface="Century Gothic" charset="0"/>
                <a:ea typeface="MS PGothic" charset="0"/>
                <a:cs typeface="ＭＳ Ｐゴシック" charset="0"/>
              </a:defRPr>
            </a:lvl5pPr>
            <a:lvl6pPr eaLnBrk="0" hangingPunct="0">
              <a:defRPr sz="2000">
                <a:solidFill>
                  <a:schemeClr val="tx1"/>
                </a:solidFill>
                <a:latin typeface="Century Gothic" charset="0"/>
                <a:ea typeface="MS PGothic" charset="0"/>
                <a:cs typeface="ＭＳ Ｐゴシック" charset="0"/>
              </a:defRPr>
            </a:lvl6pPr>
            <a:lvl7pPr eaLnBrk="0" hangingPunct="0">
              <a:defRPr sz="2000">
                <a:solidFill>
                  <a:schemeClr val="tx1"/>
                </a:solidFill>
                <a:latin typeface="Century Gothic" charset="0"/>
                <a:ea typeface="MS PGothic" charset="0"/>
                <a:cs typeface="ＭＳ Ｐゴシック" charset="0"/>
              </a:defRPr>
            </a:lvl7pPr>
            <a:lvl8pPr eaLnBrk="0" hangingPunct="0">
              <a:defRPr sz="2000">
                <a:solidFill>
                  <a:schemeClr val="tx1"/>
                </a:solidFill>
                <a:latin typeface="Century Gothic" charset="0"/>
                <a:ea typeface="MS PGothic" charset="0"/>
                <a:cs typeface="ＭＳ Ｐゴシック" charset="0"/>
              </a:defRPr>
            </a:lvl8pPr>
            <a:lvl9pPr eaLnBrk="0" hangingPunct="0">
              <a:defRPr sz="2000">
                <a:solidFill>
                  <a:schemeClr val="tx1"/>
                </a:solidFill>
                <a:latin typeface="Century Gothic" charset="0"/>
                <a:ea typeface="MS PGothic" charset="0"/>
                <a:cs typeface="ＭＳ Ｐゴシック" charset="0"/>
              </a:defRPr>
            </a:lvl9pPr>
          </a:lstStyle>
          <a:p>
            <a:pPr marL="457200" indent="-457200">
              <a:spcAft>
                <a:spcPts val="2400"/>
              </a:spcAft>
              <a:buFont typeface="Wingdings" panose="05000000000000000000" pitchFamily="2" charset="2"/>
              <a:buChar char="§"/>
            </a:pPr>
            <a:r>
              <a:rPr lang="en-US" sz="2800" dirty="0">
                <a:latin typeface="Arial" panose="020B0604020202020204" pitchFamily="34" charset="0"/>
                <a:cs typeface="Arial" panose="020B0604020202020204" pitchFamily="34" charset="0"/>
              </a:rPr>
              <a:t>Smoking will kill 1 billion people this century</a:t>
            </a:r>
          </a:p>
          <a:p>
            <a:pPr marL="457200" indent="-457200">
              <a:spcAft>
                <a:spcPts val="2400"/>
              </a:spcAft>
              <a:buFont typeface="Wingdings" panose="05000000000000000000" pitchFamily="2" charset="2"/>
              <a:buChar char="§"/>
            </a:pPr>
            <a:r>
              <a:rPr lang="en-US" sz="2800" dirty="0">
                <a:latin typeface="Arial" panose="020B0604020202020204" pitchFamily="34" charset="0"/>
                <a:cs typeface="Arial" panose="020B0604020202020204" pitchFamily="34" charset="0"/>
              </a:rPr>
              <a:t>A large proportion of these deaths will occur in low and middle-income countries</a:t>
            </a:r>
          </a:p>
          <a:p>
            <a:pPr marL="457200" indent="-457200">
              <a:spcAft>
                <a:spcPts val="2400"/>
              </a:spcAft>
              <a:buFont typeface="Wingdings" panose="05000000000000000000" pitchFamily="2" charset="2"/>
              <a:buChar char="§"/>
            </a:pPr>
            <a:r>
              <a:rPr lang="en-US" sz="2800" dirty="0">
                <a:latin typeface="Arial" panose="020B0604020202020204" pitchFamily="34" charset="0"/>
                <a:cs typeface="Arial" panose="020B0604020202020204" pitchFamily="34" charset="0"/>
              </a:rPr>
              <a:t>In most countries, smoking prevalence and rates of smoking-attributable diseases are highest in the poor</a:t>
            </a:r>
          </a:p>
          <a:p>
            <a:pPr marL="457200" indent="-457200">
              <a:spcAft>
                <a:spcPts val="2400"/>
              </a:spcAft>
              <a:buFont typeface="Wingdings" panose="05000000000000000000" pitchFamily="2" charset="2"/>
              <a:buChar char="§"/>
            </a:pPr>
            <a:r>
              <a:rPr lang="en-US" sz="2800" dirty="0">
                <a:latin typeface="Arial" panose="020B0604020202020204" pitchFamily="34" charset="0"/>
                <a:cs typeface="Arial" panose="020B0604020202020204" pitchFamily="34" charset="0"/>
              </a:rPr>
              <a:t>WHO estimates that 100 million individuals fall into poverty every year due to out of pocket health expenditures, with much of these expenditures for treating tobacco-related diseases</a:t>
            </a:r>
          </a:p>
        </p:txBody>
      </p:sp>
      <p:pic>
        <p:nvPicPr>
          <p:cNvPr id="5" name="Picture 4">
            <a:extLst>
              <a:ext uri="{FF2B5EF4-FFF2-40B4-BE49-F238E27FC236}">
                <a16:creationId xmlns:a16="http://schemas.microsoft.com/office/drawing/2014/main" id="{D1EB1935-EB76-4D48-B55D-399B66AD7919}"/>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444048" y="6248400"/>
            <a:ext cx="597470" cy="518160"/>
          </a:xfrm>
          <a:prstGeom prst="rect">
            <a:avLst/>
          </a:prstGeom>
        </p:spPr>
      </p:pic>
    </p:spTree>
    <p:extLst>
      <p:ext uri="{BB962C8B-B14F-4D97-AF65-F5344CB8AC3E}">
        <p14:creationId xmlns:p14="http://schemas.microsoft.com/office/powerpoint/2010/main" val="1510098976"/>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AF2FA10-A34F-4486-8C92-0EB7C46092D7}"/>
              </a:ext>
            </a:extLst>
          </p:cNvPr>
          <p:cNvSpPr/>
          <p:nvPr/>
        </p:nvSpPr>
        <p:spPr bwMode="auto">
          <a:xfrm>
            <a:off x="76200" y="6019800"/>
            <a:ext cx="762000" cy="7620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a:ln>
                <a:noFill/>
              </a:ln>
              <a:solidFill>
                <a:schemeClr val="tx1"/>
              </a:solidFill>
              <a:effectLst/>
              <a:latin typeface="Arial Unicode MS" pitchFamily="-110" charset="0"/>
            </a:endParaRPr>
          </a:p>
        </p:txBody>
      </p:sp>
      <p:sp>
        <p:nvSpPr>
          <p:cNvPr id="28673" name="Title 1"/>
          <p:cNvSpPr>
            <a:spLocks noGrp="1"/>
          </p:cNvSpPr>
          <p:nvPr>
            <p:ph type="title"/>
          </p:nvPr>
        </p:nvSpPr>
        <p:spPr>
          <a:xfrm>
            <a:off x="0" y="609600"/>
            <a:ext cx="9144000" cy="533400"/>
          </a:xfrm>
        </p:spPr>
        <p:txBody>
          <a:bodyPr/>
          <a:lstStyle/>
          <a:p>
            <a:r>
              <a:rPr lang="en-US" sz="4000" b="1" dirty="0">
                <a:solidFill>
                  <a:srgbClr val="C00000"/>
                </a:solidFill>
                <a:latin typeface="Arial" panose="020B0604020202020204" pitchFamily="34" charset="0"/>
                <a:ea typeface="MS PGothic" charset="0"/>
                <a:cs typeface="Arial" panose="020B0604020202020204" pitchFamily="34" charset="0"/>
              </a:rPr>
              <a:t>What is already known</a:t>
            </a:r>
          </a:p>
        </p:txBody>
      </p:sp>
      <p:sp>
        <p:nvSpPr>
          <p:cNvPr id="28674" name="TextBox 3"/>
          <p:cNvSpPr txBox="1">
            <a:spLocks noChangeArrowheads="1"/>
          </p:cNvSpPr>
          <p:nvPr/>
        </p:nvSpPr>
        <p:spPr bwMode="auto">
          <a:xfrm>
            <a:off x="381000" y="1704707"/>
            <a:ext cx="8763000"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sz="3200">
                <a:solidFill>
                  <a:schemeClr val="tx1"/>
                </a:solidFill>
                <a:latin typeface="Century Gothic" charset="0"/>
                <a:ea typeface="MS PGothic" charset="0"/>
                <a:cs typeface="ＭＳ Ｐゴシック" charset="0"/>
              </a:defRPr>
            </a:lvl1pPr>
            <a:lvl2pPr>
              <a:defRPr sz="2800">
                <a:solidFill>
                  <a:schemeClr val="tx1"/>
                </a:solidFill>
                <a:latin typeface="Century Gothic" charset="0"/>
                <a:ea typeface="MS PGothic" charset="0"/>
                <a:cs typeface="ＭＳ Ｐゴシック" charset="0"/>
              </a:defRPr>
            </a:lvl2pPr>
            <a:lvl3pPr>
              <a:defRPr sz="2400">
                <a:solidFill>
                  <a:schemeClr val="tx1"/>
                </a:solidFill>
                <a:latin typeface="Century Gothic" charset="0"/>
                <a:ea typeface="MS PGothic" charset="0"/>
                <a:cs typeface="ＭＳ Ｐゴシック" charset="0"/>
              </a:defRPr>
            </a:lvl3pPr>
            <a:lvl4pPr>
              <a:defRPr sz="2000">
                <a:solidFill>
                  <a:schemeClr val="tx1"/>
                </a:solidFill>
                <a:latin typeface="Century Gothic" charset="0"/>
                <a:ea typeface="MS PGothic" charset="0"/>
                <a:cs typeface="ＭＳ Ｐゴシック" charset="0"/>
              </a:defRPr>
            </a:lvl4pPr>
            <a:lvl5pPr>
              <a:defRPr sz="2000">
                <a:solidFill>
                  <a:schemeClr val="tx1"/>
                </a:solidFill>
                <a:latin typeface="Century Gothic" charset="0"/>
                <a:ea typeface="MS PGothic" charset="0"/>
                <a:cs typeface="ＭＳ Ｐゴシック" charset="0"/>
              </a:defRPr>
            </a:lvl5pPr>
            <a:lvl6pPr eaLnBrk="0" hangingPunct="0">
              <a:defRPr sz="2000">
                <a:solidFill>
                  <a:schemeClr val="tx1"/>
                </a:solidFill>
                <a:latin typeface="Century Gothic" charset="0"/>
                <a:ea typeface="MS PGothic" charset="0"/>
                <a:cs typeface="ＭＳ Ｐゴシック" charset="0"/>
              </a:defRPr>
            </a:lvl6pPr>
            <a:lvl7pPr eaLnBrk="0" hangingPunct="0">
              <a:defRPr sz="2000">
                <a:solidFill>
                  <a:schemeClr val="tx1"/>
                </a:solidFill>
                <a:latin typeface="Century Gothic" charset="0"/>
                <a:ea typeface="MS PGothic" charset="0"/>
                <a:cs typeface="ＭＳ Ｐゴシック" charset="0"/>
              </a:defRPr>
            </a:lvl7pPr>
            <a:lvl8pPr eaLnBrk="0" hangingPunct="0">
              <a:defRPr sz="2000">
                <a:solidFill>
                  <a:schemeClr val="tx1"/>
                </a:solidFill>
                <a:latin typeface="Century Gothic" charset="0"/>
                <a:ea typeface="MS PGothic" charset="0"/>
                <a:cs typeface="ＭＳ Ｐゴシック" charset="0"/>
              </a:defRPr>
            </a:lvl8pPr>
            <a:lvl9pPr eaLnBrk="0" hangingPunct="0">
              <a:defRPr sz="2000">
                <a:solidFill>
                  <a:schemeClr val="tx1"/>
                </a:solidFill>
                <a:latin typeface="Century Gothic" charset="0"/>
                <a:ea typeface="MS PGothic" charset="0"/>
                <a:cs typeface="ＭＳ Ｐゴシック" charset="0"/>
              </a:defRPr>
            </a:lvl9pPr>
          </a:lstStyle>
          <a:p>
            <a:pPr marL="342900" indent="-342900">
              <a:spcAft>
                <a:spcPts val="3600"/>
              </a:spcAft>
              <a:buFont typeface="Wingdings" panose="05000000000000000000" pitchFamily="2" charset="2"/>
              <a:buChar char="§"/>
            </a:pPr>
            <a:r>
              <a:rPr lang="en-US" sz="2800" dirty="0">
                <a:latin typeface="Arial" panose="020B0604020202020204" pitchFamily="34" charset="0"/>
                <a:cs typeface="Arial" panose="020B0604020202020204" pitchFamily="34" charset="0"/>
              </a:rPr>
              <a:t>Effective tobacco control could avoid hundreds of millions of premature deaths this century</a:t>
            </a:r>
          </a:p>
          <a:p>
            <a:pPr marL="342900" indent="-342900">
              <a:spcAft>
                <a:spcPts val="3600"/>
              </a:spcAft>
              <a:buFont typeface="Wingdings" panose="05000000000000000000" pitchFamily="2" charset="2"/>
              <a:buChar char="§"/>
            </a:pPr>
            <a:r>
              <a:rPr lang="en-US" sz="2800" dirty="0">
                <a:latin typeface="Arial" panose="020B0604020202020204" pitchFamily="34" charset="0"/>
                <a:cs typeface="Arial" panose="020B0604020202020204" pitchFamily="34" charset="0"/>
              </a:rPr>
              <a:t>Tobacco taxation is the single most effective intervention to get smokers to quit </a:t>
            </a:r>
          </a:p>
          <a:p>
            <a:pPr marL="342900" indent="-342900">
              <a:spcAft>
                <a:spcPts val="3600"/>
              </a:spcAft>
              <a:buFont typeface="Wingdings" panose="05000000000000000000" pitchFamily="2" charset="2"/>
              <a:buChar char="§"/>
            </a:pPr>
            <a:r>
              <a:rPr lang="en-US" sz="2800" dirty="0">
                <a:latin typeface="Arial" panose="020B0604020202020204" pitchFamily="34" charset="0"/>
                <a:cs typeface="Arial" panose="020B0604020202020204" pitchFamily="34" charset="0"/>
              </a:rPr>
              <a:t>Low-income groups are more responsive to price increases than high-income groups</a:t>
            </a:r>
          </a:p>
        </p:txBody>
      </p:sp>
      <p:pic>
        <p:nvPicPr>
          <p:cNvPr id="5" name="Picture 4">
            <a:extLst>
              <a:ext uri="{FF2B5EF4-FFF2-40B4-BE49-F238E27FC236}">
                <a16:creationId xmlns:a16="http://schemas.microsoft.com/office/drawing/2014/main" id="{279E2AFD-FCA7-4D1E-BD87-A32316C291CF}"/>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444048" y="6248400"/>
            <a:ext cx="597470" cy="518160"/>
          </a:xfrm>
          <a:prstGeom prst="rect">
            <a:avLst/>
          </a:prstGeom>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a:xfrm>
            <a:off x="0" y="533400"/>
            <a:ext cx="9144000" cy="609600"/>
          </a:xfrm>
        </p:spPr>
        <p:txBody>
          <a:bodyPr/>
          <a:lstStyle/>
          <a:p>
            <a:r>
              <a:rPr lang="en-US" sz="4000" b="1" dirty="0">
                <a:solidFill>
                  <a:srgbClr val="C00000"/>
                </a:solidFill>
                <a:latin typeface="Arial" panose="020B0604020202020204" pitchFamily="34" charset="0"/>
                <a:ea typeface="MS PGothic" charset="0"/>
                <a:cs typeface="Arial" panose="020B0604020202020204" pitchFamily="34" charset="0"/>
              </a:rPr>
              <a:t>What’s new about this research?</a:t>
            </a:r>
          </a:p>
        </p:txBody>
      </p:sp>
      <p:sp>
        <p:nvSpPr>
          <p:cNvPr id="20482" name="Content Placeholder 2"/>
          <p:cNvSpPr>
            <a:spLocks noGrp="1"/>
          </p:cNvSpPr>
          <p:nvPr>
            <p:ph idx="1"/>
          </p:nvPr>
        </p:nvSpPr>
        <p:spPr>
          <a:xfrm>
            <a:off x="304800" y="1811251"/>
            <a:ext cx="8686800" cy="4114800"/>
          </a:xfrm>
        </p:spPr>
        <p:txBody>
          <a:bodyPr/>
          <a:lstStyle/>
          <a:p>
            <a:pPr>
              <a:spcBef>
                <a:spcPts val="0"/>
              </a:spcBef>
              <a:spcAft>
                <a:spcPts val="4800"/>
              </a:spcAft>
              <a:buFont typeface="Wingdings" panose="05000000000000000000" pitchFamily="2" charset="2"/>
              <a:buChar char="§"/>
            </a:pPr>
            <a:r>
              <a:rPr lang="en-US" sz="2800" dirty="0">
                <a:latin typeface="Arial" panose="020B0604020202020204" pitchFamily="34" charset="0"/>
                <a:ea typeface="MS PGothic" charset="0"/>
                <a:cs typeface="Arial" panose="020B0604020202020204" pitchFamily="34" charset="0"/>
              </a:rPr>
              <a:t>This is the largest study to directly quantify the potential impact of a tobacco price increase across income groups covering 2 billion population and 500 million male smokers</a:t>
            </a:r>
          </a:p>
          <a:p>
            <a:pPr>
              <a:spcBef>
                <a:spcPts val="0"/>
              </a:spcBef>
              <a:spcAft>
                <a:spcPts val="4800"/>
              </a:spcAft>
              <a:buFont typeface="Wingdings" panose="05000000000000000000" pitchFamily="2" charset="2"/>
              <a:buChar char="§"/>
            </a:pPr>
            <a:r>
              <a:rPr lang="en-US" sz="2800" dirty="0">
                <a:latin typeface="Arial" panose="020B0604020202020204" pitchFamily="34" charset="0"/>
                <a:ea typeface="MS PGothic" charset="0"/>
                <a:cs typeface="Arial" panose="020B0604020202020204" pitchFamily="34" charset="0"/>
              </a:rPr>
              <a:t>No other studies have assessed the impact of higher tobacco taxes on health and financial outcomes across a range of countries</a:t>
            </a:r>
          </a:p>
        </p:txBody>
      </p:sp>
      <p:sp>
        <p:nvSpPr>
          <p:cNvPr id="4" name="Rectangle 3">
            <a:extLst>
              <a:ext uri="{FF2B5EF4-FFF2-40B4-BE49-F238E27FC236}">
                <a16:creationId xmlns:a16="http://schemas.microsoft.com/office/drawing/2014/main" id="{EAB8D680-01AB-48D2-B3DC-7BEB8D2B87C5}"/>
              </a:ext>
            </a:extLst>
          </p:cNvPr>
          <p:cNvSpPr/>
          <p:nvPr/>
        </p:nvSpPr>
        <p:spPr bwMode="auto">
          <a:xfrm>
            <a:off x="76200" y="6019800"/>
            <a:ext cx="762000" cy="7620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a:ln>
                <a:noFill/>
              </a:ln>
              <a:solidFill>
                <a:schemeClr val="tx1"/>
              </a:solidFill>
              <a:effectLst/>
              <a:latin typeface="Arial Unicode MS" pitchFamily="-110" charset="0"/>
            </a:endParaRPr>
          </a:p>
        </p:txBody>
      </p:sp>
      <p:pic>
        <p:nvPicPr>
          <p:cNvPr id="5" name="Picture 4">
            <a:extLst>
              <a:ext uri="{FF2B5EF4-FFF2-40B4-BE49-F238E27FC236}">
                <a16:creationId xmlns:a16="http://schemas.microsoft.com/office/drawing/2014/main" id="{3BC52761-8331-4FD2-9F5B-5436B9A96EA2}"/>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444048" y="6248400"/>
            <a:ext cx="597470" cy="518160"/>
          </a:xfrm>
          <a:prstGeom prst="rect">
            <a:avLst/>
          </a:prstGeom>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a:xfrm>
            <a:off x="0" y="609600"/>
            <a:ext cx="9144000" cy="609600"/>
          </a:xfrm>
        </p:spPr>
        <p:txBody>
          <a:bodyPr/>
          <a:lstStyle/>
          <a:p>
            <a:r>
              <a:rPr lang="en-US" sz="4000" b="1" dirty="0">
                <a:solidFill>
                  <a:srgbClr val="C00000"/>
                </a:solidFill>
                <a:latin typeface="Arial" panose="020B0604020202020204" pitchFamily="34" charset="0"/>
                <a:ea typeface="MS PGothic" charset="0"/>
                <a:cs typeface="Arial" panose="020B0604020202020204" pitchFamily="34" charset="0"/>
              </a:rPr>
              <a:t>What’s new about this research?</a:t>
            </a:r>
          </a:p>
        </p:txBody>
      </p:sp>
      <p:sp>
        <p:nvSpPr>
          <p:cNvPr id="20482" name="Content Placeholder 2"/>
          <p:cNvSpPr>
            <a:spLocks noGrp="1"/>
          </p:cNvSpPr>
          <p:nvPr>
            <p:ph idx="1"/>
          </p:nvPr>
        </p:nvSpPr>
        <p:spPr>
          <a:xfrm>
            <a:off x="457200" y="1600200"/>
            <a:ext cx="8534400" cy="4419600"/>
          </a:xfrm>
        </p:spPr>
        <p:txBody>
          <a:bodyPr/>
          <a:lstStyle/>
          <a:p>
            <a:pPr>
              <a:spcBef>
                <a:spcPts val="0"/>
              </a:spcBef>
              <a:spcAft>
                <a:spcPts val="3600"/>
              </a:spcAft>
              <a:buFont typeface="Wingdings" panose="05000000000000000000" pitchFamily="2" charset="2"/>
              <a:buChar char="§"/>
            </a:pPr>
            <a:r>
              <a:rPr lang="en-US" sz="2800" dirty="0">
                <a:latin typeface="Arial" panose="020B0604020202020204" pitchFamily="34" charset="0"/>
                <a:ea typeface="MS PGothic" charset="0"/>
                <a:cs typeface="Arial" panose="020B0604020202020204" pitchFamily="34" charset="0"/>
              </a:rPr>
              <a:t>Higher cigarette taxes are an effective tool to improve health and to reduce global poverty and the results are consistent across 13 diverse middle income countries</a:t>
            </a:r>
          </a:p>
          <a:p>
            <a:pPr>
              <a:spcBef>
                <a:spcPts val="0"/>
              </a:spcBef>
              <a:spcAft>
                <a:spcPts val="3600"/>
              </a:spcAft>
              <a:buFont typeface="Wingdings" panose="05000000000000000000" pitchFamily="2" charset="2"/>
              <a:buChar char="§"/>
            </a:pPr>
            <a:r>
              <a:rPr lang="en-US" sz="2800" dirty="0">
                <a:latin typeface="Arial" panose="020B0604020202020204" pitchFamily="34" charset="0"/>
                <a:ea typeface="MS PGothic" charset="0"/>
                <a:cs typeface="Arial" panose="020B0604020202020204" pitchFamily="34" charset="0"/>
              </a:rPr>
              <a:t>In these 13 countries alone, some 450 million life-years would be saved from higher excise taxes, contributing substantially to the United Nations target of a one-third reduction in NCD death rates at ages 30-69 years by 2030</a:t>
            </a:r>
          </a:p>
        </p:txBody>
      </p:sp>
      <p:sp>
        <p:nvSpPr>
          <p:cNvPr id="4" name="Rectangle 3">
            <a:extLst>
              <a:ext uri="{FF2B5EF4-FFF2-40B4-BE49-F238E27FC236}">
                <a16:creationId xmlns:a16="http://schemas.microsoft.com/office/drawing/2014/main" id="{EAB8D680-01AB-48D2-B3DC-7BEB8D2B87C5}"/>
              </a:ext>
            </a:extLst>
          </p:cNvPr>
          <p:cNvSpPr/>
          <p:nvPr/>
        </p:nvSpPr>
        <p:spPr bwMode="auto">
          <a:xfrm>
            <a:off x="76200" y="6019800"/>
            <a:ext cx="762000" cy="7620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a:ln>
                <a:noFill/>
              </a:ln>
              <a:solidFill>
                <a:schemeClr val="tx1"/>
              </a:solidFill>
              <a:effectLst/>
              <a:latin typeface="Arial Unicode MS" pitchFamily="-110" charset="0"/>
            </a:endParaRPr>
          </a:p>
        </p:txBody>
      </p:sp>
      <p:pic>
        <p:nvPicPr>
          <p:cNvPr id="5" name="Picture 4">
            <a:extLst>
              <a:ext uri="{FF2B5EF4-FFF2-40B4-BE49-F238E27FC236}">
                <a16:creationId xmlns:a16="http://schemas.microsoft.com/office/drawing/2014/main" id="{3BC52761-8331-4FD2-9F5B-5436B9A96EA2}"/>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444048" y="6248400"/>
            <a:ext cx="597470" cy="518160"/>
          </a:xfrm>
          <a:prstGeom prst="rect">
            <a:avLst/>
          </a:prstGeom>
        </p:spPr>
      </p:pic>
    </p:spTree>
    <p:extLst>
      <p:ext uri="{BB962C8B-B14F-4D97-AF65-F5344CB8AC3E}">
        <p14:creationId xmlns:p14="http://schemas.microsoft.com/office/powerpoint/2010/main" val="4093653949"/>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a:xfrm>
            <a:off x="0" y="381000"/>
            <a:ext cx="9144000" cy="609600"/>
          </a:xfrm>
        </p:spPr>
        <p:txBody>
          <a:bodyPr/>
          <a:lstStyle/>
          <a:p>
            <a:r>
              <a:rPr lang="en-US" sz="4000" b="1" dirty="0">
                <a:solidFill>
                  <a:srgbClr val="C00000"/>
                </a:solidFill>
                <a:latin typeface="Arial" panose="020B0604020202020204" pitchFamily="34" charset="0"/>
                <a:ea typeface="MS PGothic" charset="0"/>
                <a:cs typeface="Arial" panose="020B0604020202020204" pitchFamily="34" charset="0"/>
              </a:rPr>
              <a:t>What’s new about this research?</a:t>
            </a:r>
          </a:p>
        </p:txBody>
      </p:sp>
      <p:sp>
        <p:nvSpPr>
          <p:cNvPr id="20482" name="Content Placeholder 2"/>
          <p:cNvSpPr>
            <a:spLocks noGrp="1"/>
          </p:cNvSpPr>
          <p:nvPr>
            <p:ph idx="1"/>
          </p:nvPr>
        </p:nvSpPr>
        <p:spPr>
          <a:xfrm>
            <a:off x="381000" y="1524000"/>
            <a:ext cx="8610600" cy="4953000"/>
          </a:xfrm>
        </p:spPr>
        <p:txBody>
          <a:bodyPr/>
          <a:lstStyle/>
          <a:p>
            <a:pPr>
              <a:spcBef>
                <a:spcPts val="0"/>
              </a:spcBef>
              <a:spcAft>
                <a:spcPts val="2400"/>
              </a:spcAft>
              <a:buFont typeface="Wingdings" panose="05000000000000000000" pitchFamily="2" charset="2"/>
              <a:buChar char="§"/>
            </a:pPr>
            <a:r>
              <a:rPr lang="en-US" sz="2800" dirty="0">
                <a:latin typeface="Arial" panose="020B0604020202020204" pitchFamily="34" charset="0"/>
                <a:ea typeface="MS PGothic" charset="0"/>
                <a:cs typeface="Arial" panose="020B0604020202020204" pitchFamily="34" charset="0"/>
              </a:rPr>
              <a:t>If implemented worldwide, higher taxes that raise cigarette prices by 50% would avoid about 20 million people falling into poverty</a:t>
            </a:r>
          </a:p>
          <a:p>
            <a:pPr lvl="1">
              <a:spcBef>
                <a:spcPts val="0"/>
              </a:spcBef>
              <a:spcAft>
                <a:spcPts val="2400"/>
              </a:spcAft>
              <a:buFont typeface="Wingdings" panose="05000000000000000000" pitchFamily="2" charset="2"/>
              <a:buChar char="§"/>
            </a:pPr>
            <a:r>
              <a:rPr lang="en-US" sz="2400" dirty="0">
                <a:latin typeface="Arial" panose="020B0604020202020204" pitchFamily="34" charset="0"/>
                <a:ea typeface="MS PGothic" charset="0"/>
                <a:cs typeface="Arial" panose="020B0604020202020204" pitchFamily="34" charset="0"/>
              </a:rPr>
              <a:t>Point of comparison: 30 million avoid poverty every year from all other reasons (such as economic growth, trade, etc). </a:t>
            </a:r>
          </a:p>
          <a:p>
            <a:pPr>
              <a:spcBef>
                <a:spcPts val="0"/>
              </a:spcBef>
              <a:spcAft>
                <a:spcPts val="2400"/>
              </a:spcAft>
              <a:buFont typeface="Wingdings" panose="05000000000000000000" pitchFamily="2" charset="2"/>
              <a:buChar char="§"/>
            </a:pPr>
            <a:r>
              <a:rPr lang="en-US" sz="2800" dirty="0">
                <a:latin typeface="Arial" panose="020B0604020202020204" pitchFamily="34" charset="0"/>
                <a:ea typeface="MS PGothic" charset="0"/>
                <a:cs typeface="Arial" panose="020B0604020202020204" pitchFamily="34" charset="0"/>
              </a:rPr>
              <a:t>Higher tobacco excise taxes are a powerful but generally underused tool to reduce expenditures on disease treatments that lead to poverty</a:t>
            </a:r>
          </a:p>
          <a:p>
            <a:pPr>
              <a:spcBef>
                <a:spcPts val="0"/>
              </a:spcBef>
              <a:spcAft>
                <a:spcPts val="2400"/>
              </a:spcAft>
              <a:buFont typeface="Wingdings" panose="05000000000000000000" pitchFamily="2" charset="2"/>
              <a:buChar char="§"/>
            </a:pPr>
            <a:endParaRPr lang="en-US" sz="2800" dirty="0">
              <a:latin typeface="Arial" panose="020B0604020202020204" pitchFamily="34" charset="0"/>
              <a:ea typeface="MS PGothic" charset="0"/>
              <a:cs typeface="Arial" panose="020B0604020202020204" pitchFamily="34" charset="0"/>
            </a:endParaRPr>
          </a:p>
        </p:txBody>
      </p:sp>
      <p:sp>
        <p:nvSpPr>
          <p:cNvPr id="4" name="Rectangle 3">
            <a:extLst>
              <a:ext uri="{FF2B5EF4-FFF2-40B4-BE49-F238E27FC236}">
                <a16:creationId xmlns:a16="http://schemas.microsoft.com/office/drawing/2014/main" id="{EAB8D680-01AB-48D2-B3DC-7BEB8D2B87C5}"/>
              </a:ext>
            </a:extLst>
          </p:cNvPr>
          <p:cNvSpPr/>
          <p:nvPr/>
        </p:nvSpPr>
        <p:spPr bwMode="auto">
          <a:xfrm>
            <a:off x="76200" y="6019800"/>
            <a:ext cx="762000" cy="7620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a:ln>
                <a:noFill/>
              </a:ln>
              <a:solidFill>
                <a:schemeClr val="tx1"/>
              </a:solidFill>
              <a:effectLst/>
              <a:latin typeface="Arial Unicode MS" pitchFamily="-110" charset="0"/>
            </a:endParaRPr>
          </a:p>
        </p:txBody>
      </p:sp>
      <p:pic>
        <p:nvPicPr>
          <p:cNvPr id="5" name="Picture 4">
            <a:extLst>
              <a:ext uri="{FF2B5EF4-FFF2-40B4-BE49-F238E27FC236}">
                <a16:creationId xmlns:a16="http://schemas.microsoft.com/office/drawing/2014/main" id="{3BC52761-8331-4FD2-9F5B-5436B9A96EA2}"/>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444048" y="6248400"/>
            <a:ext cx="597470" cy="518160"/>
          </a:xfrm>
          <a:prstGeom prst="rect">
            <a:avLst/>
          </a:prstGeom>
        </p:spPr>
      </p:pic>
    </p:spTree>
    <p:extLst>
      <p:ext uri="{BB962C8B-B14F-4D97-AF65-F5344CB8AC3E}">
        <p14:creationId xmlns:p14="http://schemas.microsoft.com/office/powerpoint/2010/main" val="3019434248"/>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6987545-2339-4233-9FB9-A9F199046357}"/>
              </a:ext>
            </a:extLst>
          </p:cNvPr>
          <p:cNvSpPr/>
          <p:nvPr/>
        </p:nvSpPr>
        <p:spPr bwMode="auto">
          <a:xfrm>
            <a:off x="76200" y="6019800"/>
            <a:ext cx="762000" cy="7620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a:ln>
                <a:noFill/>
              </a:ln>
              <a:solidFill>
                <a:schemeClr val="tx1"/>
              </a:solidFill>
              <a:effectLst/>
              <a:latin typeface="Arial Unicode MS" pitchFamily="-110" charset="0"/>
            </a:endParaRPr>
          </a:p>
        </p:txBody>
      </p:sp>
      <p:sp>
        <p:nvSpPr>
          <p:cNvPr id="21505" name="Title 1"/>
          <p:cNvSpPr>
            <a:spLocks noGrp="1"/>
          </p:cNvSpPr>
          <p:nvPr>
            <p:ph type="title"/>
          </p:nvPr>
        </p:nvSpPr>
        <p:spPr>
          <a:xfrm>
            <a:off x="0" y="381000"/>
            <a:ext cx="9144000" cy="609600"/>
          </a:xfrm>
        </p:spPr>
        <p:txBody>
          <a:bodyPr/>
          <a:lstStyle/>
          <a:p>
            <a:r>
              <a:rPr lang="en-US" sz="4000" b="1" dirty="0">
                <a:solidFill>
                  <a:srgbClr val="C00000"/>
                </a:solidFill>
                <a:latin typeface="Arial" panose="020B0604020202020204" pitchFamily="34" charset="0"/>
                <a:ea typeface="MS PGothic" charset="0"/>
                <a:cs typeface="Arial" panose="020B0604020202020204" pitchFamily="34" charset="0"/>
              </a:rPr>
              <a:t>How was the study done?</a:t>
            </a:r>
          </a:p>
        </p:txBody>
      </p:sp>
      <p:sp>
        <p:nvSpPr>
          <p:cNvPr id="21506" name="Content Placeholder 2"/>
          <p:cNvSpPr>
            <a:spLocks noGrp="1"/>
          </p:cNvSpPr>
          <p:nvPr>
            <p:ph idx="1"/>
          </p:nvPr>
        </p:nvSpPr>
        <p:spPr>
          <a:xfrm>
            <a:off x="381000" y="1295400"/>
            <a:ext cx="8613885" cy="4495800"/>
          </a:xfrm>
        </p:spPr>
        <p:txBody>
          <a:bodyPr/>
          <a:lstStyle/>
          <a:p>
            <a:pPr>
              <a:spcBef>
                <a:spcPts val="0"/>
              </a:spcBef>
              <a:spcAft>
                <a:spcPts val="1200"/>
              </a:spcAft>
              <a:buFont typeface="Wingdings" panose="05000000000000000000" pitchFamily="2" charset="2"/>
              <a:buChar char="§"/>
            </a:pPr>
            <a:r>
              <a:rPr lang="en-US" sz="2400" dirty="0">
                <a:latin typeface="Arial" panose="020B0604020202020204" pitchFamily="34" charset="0"/>
                <a:ea typeface="MS PGothic" charset="0"/>
                <a:cs typeface="Arial" panose="020B0604020202020204" pitchFamily="34" charset="0"/>
              </a:rPr>
              <a:t>Our static model examined the impact of a large cigarette price increase on:</a:t>
            </a:r>
          </a:p>
          <a:p>
            <a:pPr lvl="1">
              <a:spcBef>
                <a:spcPts val="0"/>
              </a:spcBef>
              <a:buFont typeface="Wingdings" panose="05000000000000000000" pitchFamily="2" charset="2"/>
              <a:buChar char="§"/>
            </a:pPr>
            <a:r>
              <a:rPr lang="en-US" sz="2200" dirty="0">
                <a:latin typeface="Arial" panose="020B0604020202020204" pitchFamily="34" charset="0"/>
                <a:ea typeface="MS PGothic" charset="0"/>
                <a:cs typeface="Arial" panose="020B0604020202020204" pitchFamily="34" charset="0"/>
              </a:rPr>
              <a:t>life-years gained</a:t>
            </a:r>
          </a:p>
          <a:p>
            <a:pPr lvl="1">
              <a:spcBef>
                <a:spcPts val="0"/>
              </a:spcBef>
              <a:buFont typeface="Wingdings" panose="05000000000000000000" pitchFamily="2" charset="2"/>
              <a:buChar char="§"/>
            </a:pPr>
            <a:r>
              <a:rPr lang="en-US" sz="2200" dirty="0">
                <a:latin typeface="Arial" panose="020B0604020202020204" pitchFamily="34" charset="0"/>
                <a:ea typeface="MS PGothic" charset="0"/>
                <a:cs typeface="Arial" panose="020B0604020202020204" pitchFamily="34" charset="0"/>
              </a:rPr>
              <a:t>averted treatment cost</a:t>
            </a:r>
          </a:p>
          <a:p>
            <a:pPr lvl="1">
              <a:spcBef>
                <a:spcPts val="0"/>
              </a:spcBef>
              <a:buFont typeface="Wingdings" panose="05000000000000000000" pitchFamily="2" charset="2"/>
              <a:buChar char="§"/>
            </a:pPr>
            <a:r>
              <a:rPr lang="en-US" sz="2200" dirty="0">
                <a:latin typeface="Arial" panose="020B0604020202020204" pitchFamily="34" charset="0"/>
                <a:ea typeface="MS PGothic" charset="0"/>
                <a:cs typeface="Arial" panose="020B0604020202020204" pitchFamily="34" charset="0"/>
              </a:rPr>
              <a:t>individuals avoiding catastrophic health expenditures &amp; poverty</a:t>
            </a:r>
          </a:p>
          <a:p>
            <a:pPr lvl="1">
              <a:spcBef>
                <a:spcPts val="0"/>
              </a:spcBef>
              <a:buFont typeface="Wingdings" panose="05000000000000000000" pitchFamily="2" charset="2"/>
              <a:buChar char="§"/>
            </a:pPr>
            <a:r>
              <a:rPr lang="en-US" sz="2200" dirty="0">
                <a:latin typeface="Arial" panose="020B0604020202020204" pitchFamily="34" charset="0"/>
                <a:ea typeface="MS PGothic" charset="0"/>
                <a:cs typeface="Arial" panose="020B0604020202020204" pitchFamily="34" charset="0"/>
              </a:rPr>
              <a:t>additional tax revenue </a:t>
            </a:r>
          </a:p>
          <a:p>
            <a:pPr marL="457200" lvl="1" indent="0">
              <a:spcBef>
                <a:spcPts val="600"/>
              </a:spcBef>
              <a:spcAft>
                <a:spcPts val="0"/>
              </a:spcAft>
              <a:buNone/>
            </a:pPr>
            <a:r>
              <a:rPr lang="en-US" sz="2400" dirty="0">
                <a:latin typeface="Arial" panose="020B0604020202020204" pitchFamily="34" charset="0"/>
                <a:ea typeface="MS PGothic" charset="0"/>
                <a:cs typeface="Arial" panose="020B0604020202020204" pitchFamily="34" charset="0"/>
              </a:rPr>
              <a:t>by income groups in 13 middle-income countries covering 500 million male smokers* </a:t>
            </a:r>
          </a:p>
          <a:p>
            <a:pPr>
              <a:spcBef>
                <a:spcPts val="2400"/>
              </a:spcBef>
              <a:spcAft>
                <a:spcPts val="600"/>
              </a:spcAft>
              <a:buFont typeface="Wingdings" panose="05000000000000000000" pitchFamily="2" charset="2"/>
              <a:buChar char="§"/>
            </a:pPr>
            <a:r>
              <a:rPr lang="en-US" sz="2400" dirty="0">
                <a:latin typeface="Arial" panose="020B0604020202020204" pitchFamily="34" charset="0"/>
                <a:ea typeface="MS PGothic" charset="0"/>
                <a:cs typeface="Arial" panose="020B0604020202020204" pitchFamily="34" charset="0"/>
              </a:rPr>
              <a:t>This is the largest modeling study of its kind</a:t>
            </a:r>
            <a:r>
              <a:rPr lang="en-US" sz="2400" b="1" i="1" dirty="0">
                <a:latin typeface="Arial" panose="020B0604020202020204" pitchFamily="34" charset="0"/>
                <a:ea typeface="MS PGothic" charset="0"/>
                <a:cs typeface="Arial" panose="020B0604020202020204" pitchFamily="34" charset="0"/>
              </a:rPr>
              <a:t>	</a:t>
            </a:r>
            <a:endParaRPr lang="en-US" sz="2400" b="1" dirty="0">
              <a:latin typeface="Arial" panose="020B0604020202020204" pitchFamily="34" charset="0"/>
              <a:ea typeface="MS PGothic" charset="0"/>
              <a:cs typeface="Arial" panose="020B0604020202020204" pitchFamily="34" charset="0"/>
            </a:endParaRPr>
          </a:p>
        </p:txBody>
      </p:sp>
      <p:sp>
        <p:nvSpPr>
          <p:cNvPr id="2" name="TextBox 1"/>
          <p:cNvSpPr txBox="1"/>
          <p:nvPr/>
        </p:nvSpPr>
        <p:spPr>
          <a:xfrm>
            <a:off x="368105" y="5766137"/>
            <a:ext cx="8001000" cy="1015663"/>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*90% of all smokers in these countries were men</a:t>
            </a:r>
          </a:p>
          <a:p>
            <a:endParaRPr lang="en-US" sz="1600" b="1" dirty="0">
              <a:latin typeface="Arial" panose="020B0604020202020204" pitchFamily="34" charset="0"/>
              <a:cs typeface="Arial" panose="020B0604020202020204" pitchFamily="34" charset="0"/>
            </a:endParaRPr>
          </a:p>
          <a:p>
            <a:r>
              <a:rPr lang="en-US" sz="1400" b="1" i="1" dirty="0">
                <a:latin typeface="Arial" panose="020B0604020202020204" pitchFamily="34" charset="0"/>
                <a:cs typeface="Arial" panose="020B0604020202020204" pitchFamily="34" charset="0"/>
              </a:rPr>
              <a:t>This paper was funded by research agencies, who had no role in the analyses or writing of the paper</a:t>
            </a:r>
            <a:endParaRPr lang="en-US" sz="1600" dirty="0"/>
          </a:p>
        </p:txBody>
      </p:sp>
      <p:pic>
        <p:nvPicPr>
          <p:cNvPr id="6" name="Picture 5">
            <a:extLst>
              <a:ext uri="{FF2B5EF4-FFF2-40B4-BE49-F238E27FC236}">
                <a16:creationId xmlns:a16="http://schemas.microsoft.com/office/drawing/2014/main" id="{96DE73B2-DBA8-4840-8B68-3D15CEC84191}"/>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444048" y="6248400"/>
            <a:ext cx="597470" cy="518160"/>
          </a:xfrm>
          <a:prstGeom prst="rect">
            <a:avLst/>
          </a:prstGeom>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1E50660-23A3-4324-A6CE-3AF30988A155}"/>
              </a:ext>
            </a:extLst>
          </p:cNvPr>
          <p:cNvSpPr/>
          <p:nvPr/>
        </p:nvSpPr>
        <p:spPr bwMode="auto">
          <a:xfrm>
            <a:off x="76200" y="6019800"/>
            <a:ext cx="762000" cy="7620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a:ln>
                <a:noFill/>
              </a:ln>
              <a:solidFill>
                <a:schemeClr val="tx1"/>
              </a:solidFill>
              <a:effectLst/>
              <a:latin typeface="Arial Unicode MS" pitchFamily="-110" charset="0"/>
            </a:endParaRPr>
          </a:p>
        </p:txBody>
      </p:sp>
      <p:sp>
        <p:nvSpPr>
          <p:cNvPr id="22529" name="Rectangle 7"/>
          <p:cNvSpPr>
            <a:spLocks noChangeArrowheads="1"/>
          </p:cNvSpPr>
          <p:nvPr/>
        </p:nvSpPr>
        <p:spPr bwMode="auto">
          <a:xfrm>
            <a:off x="228601" y="4719697"/>
            <a:ext cx="2819399"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1600" i="1" dirty="0">
                <a:latin typeface="Arial" charset="0"/>
                <a:cs typeface="ＭＳ Ｐゴシック" charset="0"/>
              </a:rPr>
              <a:t>Catastrophic health expenditure is defined as &gt;10% of individual’s annual income and extreme poverty is the World Bank’s international poverty line of income of USD $1.90/day in PPP</a:t>
            </a:r>
          </a:p>
        </p:txBody>
      </p:sp>
      <p:sp>
        <p:nvSpPr>
          <p:cNvPr id="2" name="Rectangle 1"/>
          <p:cNvSpPr/>
          <p:nvPr/>
        </p:nvSpPr>
        <p:spPr>
          <a:xfrm>
            <a:off x="228599" y="457200"/>
            <a:ext cx="2819401" cy="3570208"/>
          </a:xfrm>
          <a:prstGeom prst="rect">
            <a:avLst/>
          </a:prstGeom>
        </p:spPr>
        <p:txBody>
          <a:bodyPr wrap="square">
            <a:spAutoFit/>
          </a:bodyPr>
          <a:lstStyle/>
          <a:p>
            <a:pPr>
              <a:spcAft>
                <a:spcPts val="1200"/>
              </a:spcAft>
            </a:pPr>
            <a:r>
              <a:rPr lang="en-US" sz="2400" b="1" dirty="0">
                <a:solidFill>
                  <a:srgbClr val="C00000"/>
                </a:solidFill>
                <a:latin typeface="Arial" panose="020B0604020202020204" pitchFamily="34" charset="0"/>
                <a:cs typeface="Arial" panose="020B0604020202020204" pitchFamily="34" charset="0"/>
              </a:rPr>
              <a:t>Figure 1A </a:t>
            </a:r>
          </a:p>
          <a:p>
            <a:r>
              <a:rPr lang="en-US" sz="2400" b="1" dirty="0">
                <a:latin typeface="Arial" panose="020B0604020202020204" pitchFamily="34" charset="0"/>
                <a:cs typeface="Arial" panose="020B0604020202020204" pitchFamily="34" charset="0"/>
              </a:rPr>
              <a:t>Number of individuals avoiding catastrophic health expenditures and averting extreme poverty</a:t>
            </a:r>
          </a:p>
        </p:txBody>
      </p:sp>
      <p:pic>
        <p:nvPicPr>
          <p:cNvPr id="3" name="Picture 2"/>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352801" y="228600"/>
            <a:ext cx="5562600" cy="6553200"/>
          </a:xfrm>
          <a:prstGeom prst="rect">
            <a:avLst/>
          </a:prstGeom>
        </p:spPr>
      </p:pic>
      <p:pic>
        <p:nvPicPr>
          <p:cNvPr id="6" name="Picture 5">
            <a:extLst>
              <a:ext uri="{FF2B5EF4-FFF2-40B4-BE49-F238E27FC236}">
                <a16:creationId xmlns:a16="http://schemas.microsoft.com/office/drawing/2014/main" id="{0707AD97-8C64-4E6D-A3BB-FE9D2AC7351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444048" y="6248400"/>
            <a:ext cx="597470" cy="518160"/>
          </a:xfrm>
          <a:prstGeom prst="rect">
            <a:avLst/>
          </a:prstGeom>
        </p:spPr>
      </p:pic>
      <p:sp>
        <p:nvSpPr>
          <p:cNvPr id="4" name="TextBox 3">
            <a:extLst>
              <a:ext uri="{FF2B5EF4-FFF2-40B4-BE49-F238E27FC236}">
                <a16:creationId xmlns:a16="http://schemas.microsoft.com/office/drawing/2014/main" id="{F5AF30A0-5ED0-4829-B64C-C846569E253F}"/>
              </a:ext>
            </a:extLst>
          </p:cNvPr>
          <p:cNvSpPr txBox="1"/>
          <p:nvPr/>
        </p:nvSpPr>
        <p:spPr>
          <a:xfrm>
            <a:off x="3733800" y="1600200"/>
            <a:ext cx="1371600" cy="307777"/>
          </a:xfrm>
          <a:prstGeom prst="rect">
            <a:avLst/>
          </a:prstGeom>
          <a:solidFill>
            <a:schemeClr val="bg1"/>
          </a:solidFill>
        </p:spPr>
        <p:txBody>
          <a:bodyPr wrap="square" rtlCol="0">
            <a:spAutoFit/>
          </a:bodyPr>
          <a:lstStyle/>
          <a:p>
            <a:r>
              <a:rPr lang="en-US" sz="1400" dirty="0"/>
              <a:t>Mexico</a:t>
            </a:r>
            <a:endParaRPr lang="en-US" dirty="0"/>
          </a:p>
        </p:txBody>
      </p:sp>
      <p:sp>
        <p:nvSpPr>
          <p:cNvPr id="8" name="TextBox 7">
            <a:extLst>
              <a:ext uri="{FF2B5EF4-FFF2-40B4-BE49-F238E27FC236}">
                <a16:creationId xmlns:a16="http://schemas.microsoft.com/office/drawing/2014/main" id="{06218BEE-88D2-406F-8716-EB8FAB63B24F}"/>
              </a:ext>
            </a:extLst>
          </p:cNvPr>
          <p:cNvSpPr txBox="1"/>
          <p:nvPr/>
        </p:nvSpPr>
        <p:spPr>
          <a:xfrm>
            <a:off x="3733800" y="3127177"/>
            <a:ext cx="685800" cy="307777"/>
          </a:xfrm>
          <a:prstGeom prst="rect">
            <a:avLst/>
          </a:prstGeom>
          <a:solidFill>
            <a:schemeClr val="bg1"/>
          </a:solidFill>
        </p:spPr>
        <p:txBody>
          <a:bodyPr wrap="square" rtlCol="0">
            <a:spAutoFit/>
          </a:bodyPr>
          <a:lstStyle/>
          <a:p>
            <a:r>
              <a:rPr lang="en-US" sz="1400" dirty="0"/>
              <a:t>India</a:t>
            </a:r>
          </a:p>
        </p:txBody>
      </p:sp>
      <p:sp>
        <p:nvSpPr>
          <p:cNvPr id="9" name="TextBox 8">
            <a:extLst>
              <a:ext uri="{FF2B5EF4-FFF2-40B4-BE49-F238E27FC236}">
                <a16:creationId xmlns:a16="http://schemas.microsoft.com/office/drawing/2014/main" id="{CA444FF3-E10A-4A78-A3F1-49ED577EE9B6}"/>
              </a:ext>
            </a:extLst>
          </p:cNvPr>
          <p:cNvSpPr txBox="1"/>
          <p:nvPr/>
        </p:nvSpPr>
        <p:spPr>
          <a:xfrm>
            <a:off x="3962400" y="73223"/>
            <a:ext cx="1371600" cy="307777"/>
          </a:xfrm>
          <a:prstGeom prst="rect">
            <a:avLst/>
          </a:prstGeom>
          <a:solidFill>
            <a:schemeClr val="bg1"/>
          </a:solidFill>
        </p:spPr>
        <p:txBody>
          <a:bodyPr wrap="square" rtlCol="0">
            <a:spAutoFit/>
          </a:bodyPr>
          <a:lstStyle/>
          <a:p>
            <a:r>
              <a:rPr lang="en-US" sz="1400" dirty="0"/>
              <a:t>Philippines</a:t>
            </a:r>
            <a:endParaRPr lang="en-US" dirty="0"/>
          </a:p>
        </p:txBody>
      </p:sp>
      <p:sp>
        <p:nvSpPr>
          <p:cNvPr id="11" name="TextBox 10">
            <a:extLst>
              <a:ext uri="{FF2B5EF4-FFF2-40B4-BE49-F238E27FC236}">
                <a16:creationId xmlns:a16="http://schemas.microsoft.com/office/drawing/2014/main" id="{7B0F8062-AFAA-4D1A-BDEB-C5D74AC34343}"/>
              </a:ext>
            </a:extLst>
          </p:cNvPr>
          <p:cNvSpPr txBox="1"/>
          <p:nvPr/>
        </p:nvSpPr>
        <p:spPr>
          <a:xfrm>
            <a:off x="6309732" y="73223"/>
            <a:ext cx="1371600" cy="307777"/>
          </a:xfrm>
          <a:prstGeom prst="rect">
            <a:avLst/>
          </a:prstGeom>
          <a:solidFill>
            <a:schemeClr val="bg1"/>
          </a:solidFill>
        </p:spPr>
        <p:txBody>
          <a:bodyPr wrap="square" rtlCol="0">
            <a:spAutoFit/>
          </a:bodyPr>
          <a:lstStyle/>
          <a:p>
            <a:r>
              <a:rPr lang="en-US" sz="1400" dirty="0"/>
              <a:t>Vietnam</a:t>
            </a:r>
            <a:endParaRPr lang="en-US" dirty="0"/>
          </a:p>
        </p:txBody>
      </p:sp>
      <p:sp>
        <p:nvSpPr>
          <p:cNvPr id="13" name="TextBox 12">
            <a:extLst>
              <a:ext uri="{FF2B5EF4-FFF2-40B4-BE49-F238E27FC236}">
                <a16:creationId xmlns:a16="http://schemas.microsoft.com/office/drawing/2014/main" id="{B10B5515-99EC-4D11-BCE2-0648825B17D6}"/>
              </a:ext>
            </a:extLst>
          </p:cNvPr>
          <p:cNvSpPr txBox="1"/>
          <p:nvPr/>
        </p:nvSpPr>
        <p:spPr>
          <a:xfrm>
            <a:off x="3733800" y="73223"/>
            <a:ext cx="1371600" cy="307777"/>
          </a:xfrm>
          <a:prstGeom prst="rect">
            <a:avLst/>
          </a:prstGeom>
          <a:solidFill>
            <a:schemeClr val="bg1"/>
          </a:solidFill>
        </p:spPr>
        <p:txBody>
          <a:bodyPr wrap="square" rtlCol="0">
            <a:spAutoFit/>
          </a:bodyPr>
          <a:lstStyle/>
          <a:p>
            <a:r>
              <a:rPr lang="en-US" sz="1400" dirty="0"/>
              <a:t>Philippines</a:t>
            </a:r>
            <a:endParaRPr lang="en-US" dirty="0"/>
          </a:p>
        </p:txBody>
      </p:sp>
      <p:sp>
        <p:nvSpPr>
          <p:cNvPr id="7" name="Rectangle 6">
            <a:extLst>
              <a:ext uri="{FF2B5EF4-FFF2-40B4-BE49-F238E27FC236}">
                <a16:creationId xmlns:a16="http://schemas.microsoft.com/office/drawing/2014/main" id="{A674DB95-0E58-4FDB-87C5-719F29E6664C}"/>
              </a:ext>
            </a:extLst>
          </p:cNvPr>
          <p:cNvSpPr/>
          <p:nvPr/>
        </p:nvSpPr>
        <p:spPr bwMode="auto">
          <a:xfrm>
            <a:off x="0" y="0"/>
            <a:ext cx="9144000" cy="152400"/>
          </a:xfrm>
          <a:prstGeom prst="rect">
            <a:avLst/>
          </a:prstGeom>
          <a:solidFill>
            <a:srgbClr val="CC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a:ln>
                <a:noFill/>
              </a:ln>
              <a:solidFill>
                <a:schemeClr val="tx1"/>
              </a:solidFill>
              <a:effectLst/>
              <a:latin typeface="Arial Unicode MS" pitchFamily="-110" charset="0"/>
            </a:endParaRPr>
          </a:p>
        </p:txBody>
      </p:sp>
      <p:sp>
        <p:nvSpPr>
          <p:cNvPr id="12" name="TextBox 11">
            <a:extLst>
              <a:ext uri="{FF2B5EF4-FFF2-40B4-BE49-F238E27FC236}">
                <a16:creationId xmlns:a16="http://schemas.microsoft.com/office/drawing/2014/main" id="{9BEEC0A3-81CD-42B4-9C06-1CC21A79507E}"/>
              </a:ext>
            </a:extLst>
          </p:cNvPr>
          <p:cNvSpPr txBox="1"/>
          <p:nvPr/>
        </p:nvSpPr>
        <p:spPr>
          <a:xfrm>
            <a:off x="6309732" y="1573078"/>
            <a:ext cx="1371600" cy="307777"/>
          </a:xfrm>
          <a:prstGeom prst="rect">
            <a:avLst/>
          </a:prstGeom>
          <a:solidFill>
            <a:schemeClr val="bg1"/>
          </a:solidFill>
        </p:spPr>
        <p:txBody>
          <a:bodyPr wrap="square" rtlCol="0">
            <a:spAutoFit/>
          </a:bodyPr>
          <a:lstStyle/>
          <a:p>
            <a:r>
              <a:rPr lang="en-US" sz="1400" dirty="0"/>
              <a:t>Bangladesh</a:t>
            </a:r>
            <a:endParaRPr lang="en-US" dirty="0"/>
          </a:p>
        </p:txBody>
      </p:sp>
      <p:sp>
        <p:nvSpPr>
          <p:cNvPr id="14" name="TextBox 13">
            <a:extLst>
              <a:ext uri="{FF2B5EF4-FFF2-40B4-BE49-F238E27FC236}">
                <a16:creationId xmlns:a16="http://schemas.microsoft.com/office/drawing/2014/main" id="{BC243658-2232-45E9-9371-CE183E26E101}"/>
              </a:ext>
            </a:extLst>
          </p:cNvPr>
          <p:cNvSpPr txBox="1"/>
          <p:nvPr/>
        </p:nvSpPr>
        <p:spPr>
          <a:xfrm>
            <a:off x="6400800" y="3127177"/>
            <a:ext cx="1371600" cy="307777"/>
          </a:xfrm>
          <a:prstGeom prst="rect">
            <a:avLst/>
          </a:prstGeom>
          <a:solidFill>
            <a:schemeClr val="bg1"/>
          </a:solidFill>
        </p:spPr>
        <p:txBody>
          <a:bodyPr wrap="square" rtlCol="0">
            <a:spAutoFit/>
          </a:bodyPr>
          <a:lstStyle/>
          <a:p>
            <a:r>
              <a:rPr lang="en-US" sz="1400" dirty="0"/>
              <a:t>Indonesia</a:t>
            </a:r>
            <a:endParaRPr lang="en-US" dirty="0"/>
          </a:p>
        </p:txBody>
      </p:sp>
      <p:sp>
        <p:nvSpPr>
          <p:cNvPr id="15" name="TextBox 14">
            <a:extLst>
              <a:ext uri="{FF2B5EF4-FFF2-40B4-BE49-F238E27FC236}">
                <a16:creationId xmlns:a16="http://schemas.microsoft.com/office/drawing/2014/main" id="{14129145-2387-4387-BA13-78C8A8C3F71C}"/>
              </a:ext>
            </a:extLst>
          </p:cNvPr>
          <p:cNvSpPr txBox="1"/>
          <p:nvPr/>
        </p:nvSpPr>
        <p:spPr>
          <a:xfrm>
            <a:off x="3733800" y="4642247"/>
            <a:ext cx="1371600" cy="307777"/>
          </a:xfrm>
          <a:prstGeom prst="rect">
            <a:avLst/>
          </a:prstGeom>
          <a:solidFill>
            <a:schemeClr val="bg1"/>
          </a:solidFill>
        </p:spPr>
        <p:txBody>
          <a:bodyPr wrap="square" rtlCol="0">
            <a:spAutoFit/>
          </a:bodyPr>
          <a:lstStyle/>
          <a:p>
            <a:r>
              <a:rPr lang="en-US" sz="1400" dirty="0"/>
              <a:t>China</a:t>
            </a:r>
            <a:endParaRPr lang="en-US" dirty="0"/>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341293"/>
            <a:ext cx="8915400" cy="954107"/>
          </a:xfrm>
          <a:prstGeom prst="rect">
            <a:avLst/>
          </a:prstGeom>
        </p:spPr>
        <p:txBody>
          <a:bodyPr wrap="square">
            <a:spAutoFit/>
          </a:bodyPr>
          <a:lstStyle/>
          <a:p>
            <a:pPr lvl="1" algn="ctr"/>
            <a:r>
              <a:rPr lang="en-US" sz="2800" b="1" dirty="0">
                <a:solidFill>
                  <a:srgbClr val="C00000"/>
                </a:solidFill>
                <a:latin typeface="Arial" charset="0"/>
                <a:ea typeface="Arial" charset="0"/>
                <a:cs typeface="Arial" charset="0"/>
              </a:rPr>
              <a:t>Figure 1B </a:t>
            </a:r>
          </a:p>
          <a:p>
            <a:pPr lvl="1" algn="ctr"/>
            <a:r>
              <a:rPr lang="en-US" sz="2800" b="1" dirty="0">
                <a:latin typeface="Arial" charset="0"/>
                <a:ea typeface="Arial" charset="0"/>
                <a:cs typeface="Arial" charset="0"/>
              </a:rPr>
              <a:t>Life-years gained per smoker by age and income</a:t>
            </a:r>
          </a:p>
        </p:txBody>
      </p:sp>
      <p:graphicFrame>
        <p:nvGraphicFramePr>
          <p:cNvPr id="7" name="Chart 6"/>
          <p:cNvGraphicFramePr/>
          <p:nvPr>
            <p:extLst>
              <p:ext uri="{D42A27DB-BD31-4B8C-83A1-F6EECF244321}">
                <p14:modId xmlns:p14="http://schemas.microsoft.com/office/powerpoint/2010/main" val="2551078181"/>
              </p:ext>
            </p:extLst>
          </p:nvPr>
        </p:nvGraphicFramePr>
        <p:xfrm>
          <a:off x="152400" y="1295400"/>
          <a:ext cx="8763000" cy="5036403"/>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a:extLst>
              <a:ext uri="{FF2B5EF4-FFF2-40B4-BE49-F238E27FC236}">
                <a16:creationId xmlns:a16="http://schemas.microsoft.com/office/drawing/2014/main" id="{ABA10A73-D249-461D-8A59-F32FA3B39ECF}"/>
              </a:ext>
            </a:extLst>
          </p:cNvPr>
          <p:cNvSpPr/>
          <p:nvPr/>
        </p:nvSpPr>
        <p:spPr bwMode="auto">
          <a:xfrm>
            <a:off x="76200" y="6019800"/>
            <a:ext cx="762000" cy="7620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a:ln>
                <a:noFill/>
              </a:ln>
              <a:solidFill>
                <a:schemeClr val="tx1"/>
              </a:solidFill>
              <a:effectLst/>
              <a:latin typeface="Arial Unicode MS" pitchFamily="-110" charset="0"/>
            </a:endParaRPr>
          </a:p>
        </p:txBody>
      </p:sp>
      <p:pic>
        <p:nvPicPr>
          <p:cNvPr id="5" name="Picture 4">
            <a:extLst>
              <a:ext uri="{FF2B5EF4-FFF2-40B4-BE49-F238E27FC236}">
                <a16:creationId xmlns:a16="http://schemas.microsoft.com/office/drawing/2014/main" id="{F7B3BD30-3042-49DE-A908-A4B822A577BA}"/>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444048" y="6248400"/>
            <a:ext cx="597470" cy="518160"/>
          </a:xfrm>
          <a:prstGeom prst="rect">
            <a:avLst/>
          </a:prstGeom>
        </p:spPr>
      </p:pic>
      <p:sp>
        <p:nvSpPr>
          <p:cNvPr id="8" name="Rectangle 7"/>
          <p:cNvSpPr>
            <a:spLocks noChangeArrowheads="1"/>
          </p:cNvSpPr>
          <p:nvPr/>
        </p:nvSpPr>
        <p:spPr bwMode="auto">
          <a:xfrm>
            <a:off x="457200" y="6248400"/>
            <a:ext cx="81534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1600" i="1" dirty="0">
                <a:latin typeface="Arial" charset="0"/>
                <a:cs typeface="ＭＳ Ｐゴシック" charset="0"/>
              </a:rPr>
              <a:t>Bottom and top quintiles refer to the poorest 20% and richest 20% of the population</a:t>
            </a:r>
          </a:p>
        </p:txBody>
      </p:sp>
    </p:spTree>
    <p:extLst>
      <p:ext uri="{BB962C8B-B14F-4D97-AF65-F5344CB8AC3E}">
        <p14:creationId xmlns:p14="http://schemas.microsoft.com/office/powerpoint/2010/main" val="2479311706"/>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6F033D4-6F1D-4EFA-9FE7-F456D8EAE14B}"/>
              </a:ext>
            </a:extLst>
          </p:cNvPr>
          <p:cNvSpPr/>
          <p:nvPr/>
        </p:nvSpPr>
        <p:spPr bwMode="auto">
          <a:xfrm>
            <a:off x="76200" y="6019800"/>
            <a:ext cx="762000" cy="7620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a:ln>
                <a:noFill/>
              </a:ln>
              <a:solidFill>
                <a:schemeClr val="tx1"/>
              </a:solidFill>
              <a:effectLst/>
              <a:latin typeface="Arial Unicode MS" pitchFamily="-110" charset="0"/>
            </a:endParaRPr>
          </a:p>
        </p:txBody>
      </p:sp>
      <p:sp>
        <p:nvSpPr>
          <p:cNvPr id="2" name="TextBox 1"/>
          <p:cNvSpPr txBox="1"/>
          <p:nvPr/>
        </p:nvSpPr>
        <p:spPr>
          <a:xfrm>
            <a:off x="457200" y="228600"/>
            <a:ext cx="8229600" cy="1200329"/>
          </a:xfrm>
          <a:prstGeom prst="rect">
            <a:avLst/>
          </a:prstGeom>
          <a:noFill/>
        </p:spPr>
        <p:txBody>
          <a:bodyPr wrap="square" rtlCol="0">
            <a:spAutoFit/>
          </a:bodyPr>
          <a:lstStyle/>
          <a:p>
            <a:pPr algn="ctr"/>
            <a:r>
              <a:rPr lang="en-US" sz="2400" b="1" dirty="0">
                <a:solidFill>
                  <a:srgbClr val="C00000"/>
                </a:solidFill>
                <a:latin typeface="Arial" panose="020B0604020202020204" pitchFamily="34" charset="0"/>
                <a:cs typeface="Arial" panose="020B0604020202020204" pitchFamily="34" charset="0"/>
              </a:rPr>
              <a:t>Figure 2 </a:t>
            </a:r>
          </a:p>
          <a:p>
            <a:pPr algn="ctr"/>
            <a:r>
              <a:rPr lang="en-US" sz="2400" b="1" dirty="0">
                <a:latin typeface="Arial" panose="020B0604020202020204" pitchFamily="34" charset="0"/>
                <a:cs typeface="Arial" panose="020B0604020202020204" pitchFamily="34" charset="0"/>
              </a:rPr>
              <a:t>Share of health and financial benefits accruing to the bottom and top income groups of the population</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444" y="1600200"/>
            <a:ext cx="8513956" cy="5002264"/>
          </a:xfrm>
          <a:prstGeom prst="rect">
            <a:avLst/>
          </a:prstGeom>
        </p:spPr>
      </p:pic>
      <p:pic>
        <p:nvPicPr>
          <p:cNvPr id="6" name="Picture 5">
            <a:extLst>
              <a:ext uri="{FF2B5EF4-FFF2-40B4-BE49-F238E27FC236}">
                <a16:creationId xmlns:a16="http://schemas.microsoft.com/office/drawing/2014/main" id="{1CA3C7F8-8496-456D-8F28-5FEE61FCE140}"/>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444048" y="6248400"/>
            <a:ext cx="597470" cy="518160"/>
          </a:xfrm>
          <a:prstGeom prst="rect">
            <a:avLst/>
          </a:prstGeom>
        </p:spPr>
      </p:pic>
      <p:sp>
        <p:nvSpPr>
          <p:cNvPr id="23553" name="Rectangle 7"/>
          <p:cNvSpPr>
            <a:spLocks noChangeArrowheads="1"/>
          </p:cNvSpPr>
          <p:nvPr/>
        </p:nvSpPr>
        <p:spPr bwMode="auto">
          <a:xfrm>
            <a:off x="122926" y="6248400"/>
            <a:ext cx="406807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GB" sz="1400" i="1" dirty="0"/>
              <a:t>*Expected value if there are no differences across bottom and top</a:t>
            </a:r>
            <a:endParaRPr lang="en-US" sz="1400" i="1" dirty="0"/>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F9C2C43-455B-4B5E-826C-1F978D0017F8}"/>
              </a:ext>
            </a:extLst>
          </p:cNvPr>
          <p:cNvSpPr/>
          <p:nvPr/>
        </p:nvSpPr>
        <p:spPr bwMode="auto">
          <a:xfrm>
            <a:off x="76200" y="5410200"/>
            <a:ext cx="762000" cy="7620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a:ln>
                <a:noFill/>
              </a:ln>
              <a:solidFill>
                <a:schemeClr val="tx1"/>
              </a:solidFill>
              <a:effectLst/>
              <a:latin typeface="Arial Unicode MS" pitchFamily="-110" charset="0"/>
            </a:endParaRPr>
          </a:p>
        </p:txBody>
      </p:sp>
      <p:pic>
        <p:nvPicPr>
          <p:cNvPr id="3" name="Picture 2"/>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2000" y="1600200"/>
            <a:ext cx="7467600" cy="5188300"/>
          </a:xfrm>
          <a:prstGeom prst="rect">
            <a:avLst/>
          </a:prstGeom>
        </p:spPr>
      </p:pic>
      <p:sp>
        <p:nvSpPr>
          <p:cNvPr id="29697" name="Rectangle 4"/>
          <p:cNvSpPr>
            <a:spLocks noChangeArrowheads="1"/>
          </p:cNvSpPr>
          <p:nvPr/>
        </p:nvSpPr>
        <p:spPr bwMode="auto">
          <a:xfrm>
            <a:off x="8319655" y="6119336"/>
            <a:ext cx="82434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1400" i="1" dirty="0">
                <a:latin typeface="Arial" charset="0"/>
                <a:cs typeface="ＭＳ Ｐゴシック" charset="0"/>
              </a:rPr>
              <a:t>All USD are in PPP</a:t>
            </a:r>
          </a:p>
        </p:txBody>
      </p:sp>
      <p:sp>
        <p:nvSpPr>
          <p:cNvPr id="2" name="TextBox 1"/>
          <p:cNvSpPr txBox="1"/>
          <p:nvPr/>
        </p:nvSpPr>
        <p:spPr>
          <a:xfrm>
            <a:off x="0" y="152400"/>
            <a:ext cx="9143999" cy="1569660"/>
          </a:xfrm>
          <a:prstGeom prst="rect">
            <a:avLst/>
          </a:prstGeom>
          <a:noFill/>
        </p:spPr>
        <p:txBody>
          <a:bodyPr wrap="square" rtlCol="0">
            <a:spAutoFit/>
          </a:bodyPr>
          <a:lstStyle/>
          <a:p>
            <a:pPr algn="ctr"/>
            <a:r>
              <a:rPr lang="en-US" sz="2400" b="1" dirty="0">
                <a:solidFill>
                  <a:srgbClr val="C00000"/>
                </a:solidFill>
                <a:latin typeface="Arial" panose="020B0604020202020204" pitchFamily="34" charset="0"/>
                <a:cs typeface="Arial" panose="020B0604020202020204" pitchFamily="34" charset="0"/>
              </a:rPr>
              <a:t>Figure 3 </a:t>
            </a:r>
          </a:p>
          <a:p>
            <a:pPr algn="ctr"/>
            <a:r>
              <a:rPr lang="en-US" sz="2400" b="1" dirty="0">
                <a:latin typeface="Arial" panose="020B0604020202020204" pitchFamily="34" charset="0"/>
                <a:cs typeface="Arial" panose="020B0604020202020204" pitchFamily="34" charset="0"/>
              </a:rPr>
              <a:t>Sensitivity analysis for health and financial outcomes by varying degree of tobacco price increase and using country-specific elasticities</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321623219"/>
              </p:ext>
            </p:extLst>
          </p:nvPr>
        </p:nvGraphicFramePr>
        <p:xfrm>
          <a:off x="304800" y="1630680"/>
          <a:ext cx="8610600" cy="5074920"/>
        </p:xfrm>
        <a:graphic>
          <a:graphicData uri="http://schemas.openxmlformats.org/drawingml/2006/table">
            <a:tbl>
              <a:tblPr firstRow="1" firstCol="1" bandRow="1">
                <a:tableStyleId>{5C22544A-7EE6-4342-B048-85BDC9FD1C3A}</a:tableStyleId>
              </a:tblPr>
              <a:tblGrid>
                <a:gridCol w="2525252">
                  <a:extLst>
                    <a:ext uri="{9D8B030D-6E8A-4147-A177-3AD203B41FA5}">
                      <a16:colId xmlns:a16="http://schemas.microsoft.com/office/drawing/2014/main" val="20000"/>
                    </a:ext>
                  </a:extLst>
                </a:gridCol>
                <a:gridCol w="6085348">
                  <a:extLst>
                    <a:ext uri="{9D8B030D-6E8A-4147-A177-3AD203B41FA5}">
                      <a16:colId xmlns:a16="http://schemas.microsoft.com/office/drawing/2014/main" val="20001"/>
                    </a:ext>
                  </a:extLst>
                </a:gridCol>
              </a:tblGrid>
              <a:tr h="456600">
                <a:tc>
                  <a:txBody>
                    <a:bodyPr/>
                    <a:lstStyle/>
                    <a:p>
                      <a:pPr marL="0" marR="0">
                        <a:spcBef>
                          <a:spcPts val="0"/>
                        </a:spcBef>
                        <a:spcAft>
                          <a:spcPts val="600"/>
                        </a:spcAft>
                      </a:pPr>
                      <a:r>
                        <a:rPr lang="en-US" sz="2200" dirty="0">
                          <a:solidFill>
                            <a:schemeClr val="bg1"/>
                          </a:solidFill>
                          <a:effectLst/>
                          <a:latin typeface="Arial" panose="020B0604020202020204" pitchFamily="34" charset="0"/>
                          <a:cs typeface="Arial" panose="020B0604020202020204" pitchFamily="34" charset="0"/>
                        </a:rPr>
                        <a:t>Misconception:</a:t>
                      </a:r>
                      <a:endParaRPr lang="en-US" sz="2200" dirty="0">
                        <a:solidFill>
                          <a:schemeClr val="bg1"/>
                        </a:solidFill>
                        <a:effectLst/>
                        <a:latin typeface="Arial" panose="020B0604020202020204" pitchFamily="34" charset="0"/>
                        <a:ea typeface="Calibri"/>
                        <a:cs typeface="Arial" panose="020B0604020202020204" pitchFamily="34" charset="0"/>
                      </a:endParaRPr>
                    </a:p>
                  </a:txBody>
                  <a:tcPr marL="68580" marR="68580" marT="0" marB="0" anchor="ctr">
                    <a:solidFill>
                      <a:srgbClr val="C00000"/>
                    </a:solidFill>
                  </a:tcPr>
                </a:tc>
                <a:tc>
                  <a:txBody>
                    <a:bodyPr/>
                    <a:lstStyle/>
                    <a:p>
                      <a:pPr marL="0" marR="0">
                        <a:spcBef>
                          <a:spcPts val="0"/>
                        </a:spcBef>
                        <a:spcAft>
                          <a:spcPts val="600"/>
                        </a:spcAft>
                      </a:pPr>
                      <a:r>
                        <a:rPr lang="en-US" sz="2200" dirty="0">
                          <a:solidFill>
                            <a:schemeClr val="bg1"/>
                          </a:solidFill>
                          <a:effectLst/>
                          <a:latin typeface="Arial" panose="020B0604020202020204" pitchFamily="34" charset="0"/>
                          <a:cs typeface="Arial" panose="020B0604020202020204" pitchFamily="34" charset="0"/>
                        </a:rPr>
                        <a:t>Evidence:</a:t>
                      </a:r>
                      <a:endParaRPr lang="en-US" sz="2200" dirty="0">
                        <a:solidFill>
                          <a:schemeClr val="bg1"/>
                        </a:solidFill>
                        <a:effectLst/>
                        <a:latin typeface="Arial" panose="020B0604020202020204" pitchFamily="34" charset="0"/>
                        <a:ea typeface="Calibri"/>
                        <a:cs typeface="Arial" panose="020B0604020202020204" pitchFamily="34" charset="0"/>
                      </a:endParaRPr>
                    </a:p>
                  </a:txBody>
                  <a:tcPr marL="68580" marR="68580" marT="0" marB="0" anchor="ctr">
                    <a:solidFill>
                      <a:srgbClr val="C00000"/>
                    </a:solidFill>
                  </a:tcPr>
                </a:tc>
                <a:extLst>
                  <a:ext uri="{0D108BD9-81ED-4DB2-BD59-A6C34878D82A}">
                    <a16:rowId xmlns:a16="http://schemas.microsoft.com/office/drawing/2014/main" val="10000"/>
                  </a:ext>
                </a:extLst>
              </a:tr>
              <a:tr h="4618320">
                <a:tc>
                  <a:txBody>
                    <a:bodyPr/>
                    <a:lstStyle/>
                    <a:p>
                      <a:pPr marL="342900" marR="0" lvl="0" indent="-342900">
                        <a:spcBef>
                          <a:spcPts val="0"/>
                        </a:spcBef>
                        <a:spcAft>
                          <a:spcPts val="0"/>
                        </a:spcAft>
                        <a:buFont typeface="+mj-lt"/>
                        <a:buAutoNum type="arabicPeriod"/>
                        <a:tabLst>
                          <a:tab pos="117475" algn="l"/>
                        </a:tabLst>
                      </a:pPr>
                      <a:endParaRPr lang="en-US" sz="2000" dirty="0">
                        <a:solidFill>
                          <a:schemeClr val="tx1"/>
                        </a:solidFill>
                        <a:effectLst/>
                        <a:latin typeface="Arial" panose="020B0604020202020204" pitchFamily="34" charset="0"/>
                        <a:cs typeface="Arial" panose="020B0604020202020204" pitchFamily="34" charset="0"/>
                      </a:endParaRPr>
                    </a:p>
                    <a:p>
                      <a:pPr marL="342900" marR="0" lvl="0" indent="-342900">
                        <a:spcBef>
                          <a:spcPts val="0"/>
                        </a:spcBef>
                        <a:spcAft>
                          <a:spcPts val="0"/>
                        </a:spcAft>
                        <a:buFont typeface="+mj-lt"/>
                        <a:buAutoNum type="arabicPeriod"/>
                        <a:tabLst>
                          <a:tab pos="117475" algn="l"/>
                        </a:tabLst>
                      </a:pPr>
                      <a:r>
                        <a:rPr lang="en-US" sz="2000" dirty="0">
                          <a:solidFill>
                            <a:schemeClr val="tx1"/>
                          </a:solidFill>
                          <a:effectLst/>
                          <a:latin typeface="Arial" panose="020B0604020202020204" pitchFamily="34" charset="0"/>
                          <a:cs typeface="Arial" panose="020B0604020202020204" pitchFamily="34" charset="0"/>
                        </a:rPr>
                        <a:t>“Higher tobacco taxes hurt the poor”</a:t>
                      </a:r>
                      <a:endParaRPr lang="en-US" sz="2000" dirty="0">
                        <a:solidFill>
                          <a:schemeClr val="tx1"/>
                        </a:solidFill>
                        <a:effectLst/>
                        <a:latin typeface="Arial" panose="020B0604020202020204" pitchFamily="34" charset="0"/>
                        <a:ea typeface="Calibri"/>
                        <a:cs typeface="Arial" panose="020B0604020202020204" pitchFamily="34" charset="0"/>
                      </a:endParaRPr>
                    </a:p>
                  </a:txBody>
                  <a:tcPr marL="68580" marR="68580" marT="0" marB="0">
                    <a:solidFill>
                      <a:schemeClr val="bg1"/>
                    </a:solidFill>
                  </a:tcPr>
                </a:tc>
                <a:tc>
                  <a:txBody>
                    <a:bodyPr/>
                    <a:lstStyle/>
                    <a:p>
                      <a:pPr marL="285750" marR="0" indent="-285750">
                        <a:spcBef>
                          <a:spcPts val="0"/>
                        </a:spcBef>
                        <a:spcAft>
                          <a:spcPts val="600"/>
                        </a:spcAft>
                        <a:buFont typeface="Arial" panose="020B0604020202020204" pitchFamily="34" charset="0"/>
                        <a:buChar char="•"/>
                      </a:pPr>
                      <a:endParaRPr lang="en-US" sz="2000" dirty="0">
                        <a:solidFill>
                          <a:schemeClr val="tx1"/>
                        </a:solidFill>
                        <a:effectLst/>
                        <a:latin typeface="Arial" panose="020B0604020202020204" pitchFamily="34" charset="0"/>
                        <a:cs typeface="Arial" panose="020B0604020202020204" pitchFamily="34" charset="0"/>
                      </a:endParaRPr>
                    </a:p>
                    <a:p>
                      <a:pPr marL="342900" marR="0" indent="-342900">
                        <a:spcBef>
                          <a:spcPts val="0"/>
                        </a:spcBef>
                        <a:spcAft>
                          <a:spcPts val="600"/>
                        </a:spcAft>
                        <a:buFont typeface="Wingdings" panose="05000000000000000000" pitchFamily="2" charset="2"/>
                        <a:buChar char="§"/>
                      </a:pPr>
                      <a:r>
                        <a:rPr lang="en-US" sz="1900" dirty="0">
                          <a:solidFill>
                            <a:schemeClr val="tx1"/>
                          </a:solidFill>
                          <a:effectLst/>
                          <a:latin typeface="Arial" panose="020B0604020202020204" pitchFamily="34" charset="0"/>
                          <a:cs typeface="Arial" panose="020B0604020202020204" pitchFamily="34" charset="0"/>
                        </a:rPr>
                        <a:t>Poorer smokers are more price responsive than richer smokers, and quit (or smoke less) in greater proportion with higher taxes. Hence, the health benefits are strongly concentrated in poorer smokers</a:t>
                      </a:r>
                    </a:p>
                    <a:p>
                      <a:pPr marL="342900" marR="0" indent="-342900">
                        <a:spcBef>
                          <a:spcPts val="0"/>
                        </a:spcBef>
                        <a:spcAft>
                          <a:spcPts val="600"/>
                        </a:spcAft>
                        <a:buFont typeface="Wingdings" panose="05000000000000000000" pitchFamily="2" charset="2"/>
                        <a:buChar char="§"/>
                      </a:pPr>
                      <a:r>
                        <a:rPr lang="en-US" sz="1900" dirty="0">
                          <a:solidFill>
                            <a:schemeClr val="tx1"/>
                          </a:solidFill>
                          <a:effectLst/>
                          <a:latin typeface="Arial" panose="020B0604020202020204" pitchFamily="34" charset="0"/>
                          <a:cs typeface="Arial" panose="020B0604020202020204" pitchFamily="34" charset="0"/>
                        </a:rPr>
                        <a:t>Higher taxes may lead to some smokers switching down to cheaper cigarettes. </a:t>
                      </a:r>
                      <a:r>
                        <a:rPr lang="en-GB" sz="1900" dirty="0">
                          <a:solidFill>
                            <a:schemeClr val="tx1"/>
                          </a:solidFill>
                          <a:effectLst/>
                          <a:latin typeface="Arial" panose="020B0604020202020204" pitchFamily="34" charset="0"/>
                          <a:cs typeface="Arial" panose="020B0604020202020204" pitchFamily="34" charset="0"/>
                        </a:rPr>
                        <a:t>Governments need </a:t>
                      </a:r>
                      <a:r>
                        <a:rPr lang="en-US" sz="1900" dirty="0">
                          <a:solidFill>
                            <a:schemeClr val="tx1"/>
                          </a:solidFill>
                          <a:effectLst/>
                          <a:latin typeface="Arial" panose="020B0604020202020204" pitchFamily="34" charset="0"/>
                          <a:cs typeface="Arial" panose="020B0604020202020204" pitchFamily="34" charset="0"/>
                        </a:rPr>
                        <a:t>to implement a </a:t>
                      </a:r>
                      <a:r>
                        <a:rPr lang="en-GB" sz="1900" dirty="0">
                          <a:solidFill>
                            <a:schemeClr val="tx1"/>
                          </a:solidFill>
                          <a:effectLst/>
                          <a:latin typeface="Arial" panose="020B0604020202020204" pitchFamily="34" charset="0"/>
                          <a:cs typeface="Arial" panose="020B0604020202020204" pitchFamily="34" charset="0"/>
                        </a:rPr>
                        <a:t>large, simplified tax system to prevent </a:t>
                      </a:r>
                      <a:r>
                        <a:rPr lang="en-GB" sz="1900" baseline="0" dirty="0">
                          <a:solidFill>
                            <a:schemeClr val="tx1"/>
                          </a:solidFill>
                          <a:effectLst/>
                          <a:latin typeface="Arial" panose="020B0604020202020204" pitchFamily="34" charset="0"/>
                          <a:cs typeface="Arial" panose="020B0604020202020204" pitchFamily="34" charset="0"/>
                        </a:rPr>
                        <a:t> such switching</a:t>
                      </a:r>
                      <a:endParaRPr lang="en-GB" sz="1900" baseline="30000" dirty="0">
                        <a:solidFill>
                          <a:schemeClr val="tx1"/>
                        </a:solidFill>
                        <a:effectLst/>
                        <a:latin typeface="Arial" panose="020B0604020202020204" pitchFamily="34" charset="0"/>
                        <a:cs typeface="Arial" panose="020B0604020202020204" pitchFamily="34" charset="0"/>
                      </a:endParaRPr>
                    </a:p>
                    <a:p>
                      <a:pPr marL="342900" marR="0" indent="-342900">
                        <a:spcBef>
                          <a:spcPts val="0"/>
                        </a:spcBef>
                        <a:spcAft>
                          <a:spcPts val="600"/>
                        </a:spcAft>
                        <a:buFont typeface="Wingdings" panose="05000000000000000000" pitchFamily="2" charset="2"/>
                        <a:buChar char="§"/>
                      </a:pPr>
                      <a:r>
                        <a:rPr lang="en-US" sz="1900" dirty="0">
                          <a:solidFill>
                            <a:schemeClr val="tx1"/>
                          </a:solidFill>
                          <a:effectLst/>
                          <a:latin typeface="Arial" panose="020B0604020202020204" pitchFamily="34" charset="0"/>
                          <a:cs typeface="Arial" panose="020B0604020202020204" pitchFamily="34" charset="0"/>
                        </a:rPr>
                        <a:t>Higher taxes enable higher tax revenue, which may be used to improve health and other social services for the poor</a:t>
                      </a:r>
                      <a:endParaRPr lang="en-US" sz="1900" dirty="0">
                        <a:solidFill>
                          <a:schemeClr val="tx1"/>
                        </a:solidFill>
                        <a:effectLst/>
                        <a:latin typeface="Arial" panose="020B0604020202020204" pitchFamily="34" charset="0"/>
                        <a:ea typeface="Calibri"/>
                        <a:cs typeface="Arial" panose="020B0604020202020204" pitchFamily="34" charset="0"/>
                      </a:endParaRPr>
                    </a:p>
                  </a:txBody>
                  <a:tcPr marL="68580" marR="68580" marT="0" marB="0">
                    <a:solidFill>
                      <a:schemeClr val="bg1"/>
                    </a:solidFill>
                  </a:tcPr>
                </a:tc>
                <a:extLst>
                  <a:ext uri="{0D108BD9-81ED-4DB2-BD59-A6C34878D82A}">
                    <a16:rowId xmlns:a16="http://schemas.microsoft.com/office/drawing/2014/main" val="10001"/>
                  </a:ext>
                </a:extLst>
              </a:tr>
            </a:tbl>
          </a:graphicData>
        </a:graphic>
      </p:graphicFrame>
      <p:sp>
        <p:nvSpPr>
          <p:cNvPr id="7" name="Title 1"/>
          <p:cNvSpPr txBox="1">
            <a:spLocks/>
          </p:cNvSpPr>
          <p:nvPr/>
        </p:nvSpPr>
        <p:spPr bwMode="auto">
          <a:xfrm>
            <a:off x="0" y="381000"/>
            <a:ext cx="9144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pitchFamily="-65" charset="-128"/>
              </a:defRPr>
            </a:lvl1pPr>
            <a:lvl2pPr algn="ctr" rtl="0" eaLnBrk="0" fontAlgn="base" hangingPunct="0">
              <a:spcBef>
                <a:spcPct val="0"/>
              </a:spcBef>
              <a:spcAft>
                <a:spcPct val="0"/>
              </a:spcAft>
              <a:defRPr sz="4400">
                <a:solidFill>
                  <a:schemeClr val="tx2"/>
                </a:solidFill>
                <a:latin typeface="Century Gothic" pitchFamily="34" charset="0"/>
                <a:ea typeface="MS PGothic" pitchFamily="34" charset="-128"/>
                <a:cs typeface="ＭＳ Ｐゴシック" pitchFamily="-65" charset="-128"/>
              </a:defRPr>
            </a:lvl2pPr>
            <a:lvl3pPr algn="ctr" rtl="0" eaLnBrk="0" fontAlgn="base" hangingPunct="0">
              <a:spcBef>
                <a:spcPct val="0"/>
              </a:spcBef>
              <a:spcAft>
                <a:spcPct val="0"/>
              </a:spcAft>
              <a:defRPr sz="4400">
                <a:solidFill>
                  <a:schemeClr val="tx2"/>
                </a:solidFill>
                <a:latin typeface="Century Gothic" pitchFamily="34" charset="0"/>
                <a:ea typeface="MS PGothic" pitchFamily="34" charset="-128"/>
                <a:cs typeface="ＭＳ Ｐゴシック" pitchFamily="-65" charset="-128"/>
              </a:defRPr>
            </a:lvl3pPr>
            <a:lvl4pPr algn="ctr" rtl="0" eaLnBrk="0" fontAlgn="base" hangingPunct="0">
              <a:spcBef>
                <a:spcPct val="0"/>
              </a:spcBef>
              <a:spcAft>
                <a:spcPct val="0"/>
              </a:spcAft>
              <a:defRPr sz="4400">
                <a:solidFill>
                  <a:schemeClr val="tx2"/>
                </a:solidFill>
                <a:latin typeface="Century Gothic" pitchFamily="34" charset="0"/>
                <a:ea typeface="MS PGothic" pitchFamily="34" charset="-128"/>
                <a:cs typeface="ＭＳ Ｐゴシック" pitchFamily="-65" charset="-128"/>
              </a:defRPr>
            </a:lvl4pPr>
            <a:lvl5pPr algn="ctr" rtl="0" eaLnBrk="0" fontAlgn="base" hangingPunct="0">
              <a:spcBef>
                <a:spcPct val="0"/>
              </a:spcBef>
              <a:spcAft>
                <a:spcPct val="0"/>
              </a:spcAft>
              <a:defRPr sz="4400">
                <a:solidFill>
                  <a:schemeClr val="tx2"/>
                </a:solidFill>
                <a:latin typeface="Century Gothic" pitchFamily="34" charset="0"/>
                <a:ea typeface="MS PGothic" pitchFamily="34" charset="-128"/>
                <a:cs typeface="ＭＳ Ｐゴシック"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sz="3600" b="1" kern="0" dirty="0">
                <a:solidFill>
                  <a:srgbClr val="C00000"/>
                </a:solidFill>
                <a:latin typeface="Arial" panose="020B0604020202020204" pitchFamily="34" charset="0"/>
                <a:ea typeface="MS PGothic" charset="0"/>
                <a:cs typeface="Arial" panose="020B0604020202020204" pitchFamily="34" charset="0"/>
              </a:rPr>
              <a:t>Common misconceptions about higher tobacco taxes</a:t>
            </a:r>
          </a:p>
        </p:txBody>
      </p:sp>
      <p:sp>
        <p:nvSpPr>
          <p:cNvPr id="4" name="Rectangle 3">
            <a:extLst>
              <a:ext uri="{FF2B5EF4-FFF2-40B4-BE49-F238E27FC236}">
                <a16:creationId xmlns:a16="http://schemas.microsoft.com/office/drawing/2014/main" id="{CC5E2681-DD3B-4E8C-BE61-D6563C1B1A03}"/>
              </a:ext>
            </a:extLst>
          </p:cNvPr>
          <p:cNvSpPr/>
          <p:nvPr/>
        </p:nvSpPr>
        <p:spPr bwMode="auto">
          <a:xfrm>
            <a:off x="76200" y="6019800"/>
            <a:ext cx="762000" cy="7620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a:ln>
                <a:noFill/>
              </a:ln>
              <a:solidFill>
                <a:schemeClr val="tx1"/>
              </a:solidFill>
              <a:effectLst/>
              <a:latin typeface="Arial Unicode MS" pitchFamily="-110" charset="0"/>
            </a:endParaRPr>
          </a:p>
        </p:txBody>
      </p:sp>
      <p:pic>
        <p:nvPicPr>
          <p:cNvPr id="5" name="Picture 4">
            <a:extLst>
              <a:ext uri="{FF2B5EF4-FFF2-40B4-BE49-F238E27FC236}">
                <a16:creationId xmlns:a16="http://schemas.microsoft.com/office/drawing/2014/main" id="{0E2855D8-AFC1-4CEB-A05E-245438D3EBED}"/>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444048" y="6248400"/>
            <a:ext cx="597470" cy="518160"/>
          </a:xfrm>
          <a:prstGeom prst="rect">
            <a:avLst/>
          </a:prstGeom>
        </p:spPr>
      </p:pic>
    </p:spTree>
    <p:extLst>
      <p:ext uri="{BB962C8B-B14F-4D97-AF65-F5344CB8AC3E}">
        <p14:creationId xmlns:p14="http://schemas.microsoft.com/office/powerpoint/2010/main" val="1844838973"/>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323373961"/>
              </p:ext>
            </p:extLst>
          </p:nvPr>
        </p:nvGraphicFramePr>
        <p:xfrm>
          <a:off x="304800" y="1630680"/>
          <a:ext cx="8610600" cy="5074920"/>
        </p:xfrm>
        <a:graphic>
          <a:graphicData uri="http://schemas.openxmlformats.org/drawingml/2006/table">
            <a:tbl>
              <a:tblPr firstRow="1" firstCol="1" bandRow="1">
                <a:tableStyleId>{5C22544A-7EE6-4342-B048-85BDC9FD1C3A}</a:tableStyleId>
              </a:tblPr>
              <a:tblGrid>
                <a:gridCol w="2525252">
                  <a:extLst>
                    <a:ext uri="{9D8B030D-6E8A-4147-A177-3AD203B41FA5}">
                      <a16:colId xmlns:a16="http://schemas.microsoft.com/office/drawing/2014/main" val="20000"/>
                    </a:ext>
                  </a:extLst>
                </a:gridCol>
                <a:gridCol w="6085348">
                  <a:extLst>
                    <a:ext uri="{9D8B030D-6E8A-4147-A177-3AD203B41FA5}">
                      <a16:colId xmlns:a16="http://schemas.microsoft.com/office/drawing/2014/main" val="20001"/>
                    </a:ext>
                  </a:extLst>
                </a:gridCol>
              </a:tblGrid>
              <a:tr h="456600">
                <a:tc>
                  <a:txBody>
                    <a:bodyPr/>
                    <a:lstStyle/>
                    <a:p>
                      <a:pPr marL="0" marR="0">
                        <a:spcBef>
                          <a:spcPts val="0"/>
                        </a:spcBef>
                        <a:spcAft>
                          <a:spcPts val="600"/>
                        </a:spcAft>
                      </a:pPr>
                      <a:r>
                        <a:rPr lang="en-US" sz="2200" dirty="0">
                          <a:solidFill>
                            <a:schemeClr val="bg1"/>
                          </a:solidFill>
                          <a:effectLst/>
                          <a:latin typeface="Arial" panose="020B0604020202020204" pitchFamily="34" charset="0"/>
                          <a:cs typeface="Arial" panose="020B0604020202020204" pitchFamily="34" charset="0"/>
                        </a:rPr>
                        <a:t>Misconception:</a:t>
                      </a:r>
                      <a:endParaRPr lang="en-US" sz="2200" dirty="0">
                        <a:solidFill>
                          <a:schemeClr val="bg1"/>
                        </a:solidFill>
                        <a:effectLst/>
                        <a:latin typeface="Arial" panose="020B0604020202020204" pitchFamily="34" charset="0"/>
                        <a:ea typeface="Calibri"/>
                        <a:cs typeface="Arial" panose="020B0604020202020204" pitchFamily="34" charset="0"/>
                      </a:endParaRPr>
                    </a:p>
                  </a:txBody>
                  <a:tcPr marL="68580" marR="68580" marT="0" marB="0" anchor="ctr">
                    <a:solidFill>
                      <a:srgbClr val="C00000"/>
                    </a:solidFill>
                  </a:tcPr>
                </a:tc>
                <a:tc>
                  <a:txBody>
                    <a:bodyPr/>
                    <a:lstStyle/>
                    <a:p>
                      <a:pPr marL="0" marR="0">
                        <a:spcBef>
                          <a:spcPts val="0"/>
                        </a:spcBef>
                        <a:spcAft>
                          <a:spcPts val="600"/>
                        </a:spcAft>
                      </a:pPr>
                      <a:r>
                        <a:rPr lang="en-US" sz="2200" dirty="0">
                          <a:solidFill>
                            <a:schemeClr val="bg1"/>
                          </a:solidFill>
                          <a:effectLst/>
                          <a:latin typeface="Arial" panose="020B0604020202020204" pitchFamily="34" charset="0"/>
                          <a:cs typeface="Arial" panose="020B0604020202020204" pitchFamily="34" charset="0"/>
                        </a:rPr>
                        <a:t>Evidence:</a:t>
                      </a:r>
                      <a:endParaRPr lang="en-US" sz="2200" dirty="0">
                        <a:solidFill>
                          <a:schemeClr val="bg1"/>
                        </a:solidFill>
                        <a:effectLst/>
                        <a:latin typeface="Arial" panose="020B0604020202020204" pitchFamily="34" charset="0"/>
                        <a:ea typeface="Calibri"/>
                        <a:cs typeface="Arial" panose="020B0604020202020204" pitchFamily="34" charset="0"/>
                      </a:endParaRPr>
                    </a:p>
                  </a:txBody>
                  <a:tcPr marL="68580" marR="68580" marT="0" marB="0" anchor="ctr">
                    <a:solidFill>
                      <a:srgbClr val="C00000"/>
                    </a:solidFill>
                  </a:tcPr>
                </a:tc>
                <a:extLst>
                  <a:ext uri="{0D108BD9-81ED-4DB2-BD59-A6C34878D82A}">
                    <a16:rowId xmlns:a16="http://schemas.microsoft.com/office/drawing/2014/main" val="10000"/>
                  </a:ext>
                </a:extLst>
              </a:tr>
              <a:tr h="4618320">
                <a:tc>
                  <a:txBody>
                    <a:bodyPr/>
                    <a:lstStyle/>
                    <a:p>
                      <a:pPr marL="342900" marR="0" lvl="0" indent="-342900">
                        <a:spcBef>
                          <a:spcPts val="0"/>
                        </a:spcBef>
                        <a:spcAft>
                          <a:spcPts val="0"/>
                        </a:spcAft>
                        <a:buFont typeface="+mj-lt"/>
                        <a:buAutoNum type="arabicPeriod"/>
                        <a:tabLst>
                          <a:tab pos="117475" algn="l"/>
                        </a:tabLst>
                      </a:pPr>
                      <a:endParaRPr lang="en-US" sz="2000" dirty="0">
                        <a:solidFill>
                          <a:schemeClr val="tx1"/>
                        </a:solidFill>
                        <a:effectLst/>
                        <a:latin typeface="Arial" panose="020B0604020202020204" pitchFamily="34" charset="0"/>
                        <a:cs typeface="Arial" panose="020B0604020202020204" pitchFamily="34" charset="0"/>
                      </a:endParaRPr>
                    </a:p>
                    <a:p>
                      <a:pPr marL="341313" marR="0" lvl="0" indent="-341313">
                        <a:spcBef>
                          <a:spcPts val="0"/>
                        </a:spcBef>
                        <a:spcAft>
                          <a:spcPts val="0"/>
                        </a:spcAft>
                        <a:buFont typeface="+mj-lt"/>
                        <a:buNone/>
                        <a:tabLst>
                          <a:tab pos="117475" algn="l"/>
                        </a:tabLst>
                      </a:pPr>
                      <a:r>
                        <a:rPr lang="en-US" sz="2000" b="1" dirty="0">
                          <a:solidFill>
                            <a:schemeClr val="tx1"/>
                          </a:solidFill>
                          <a:effectLst/>
                          <a:latin typeface="Arial" panose="020B0604020202020204" pitchFamily="34" charset="0"/>
                          <a:ea typeface="Calibri"/>
                          <a:cs typeface="Arial" panose="020B0604020202020204" pitchFamily="34" charset="0"/>
                        </a:rPr>
                        <a:t>2.  “Higher tobacco taxes lead to more illegal activities like smuggling”</a:t>
                      </a:r>
                    </a:p>
                  </a:txBody>
                  <a:tcPr marL="68580" marR="68580" marT="0" marB="0">
                    <a:solidFill>
                      <a:schemeClr val="bg1"/>
                    </a:solidFill>
                  </a:tcPr>
                </a:tc>
                <a:tc>
                  <a:txBody>
                    <a:bodyPr/>
                    <a:lstStyle/>
                    <a:p>
                      <a:pPr marL="285750" marR="0" indent="-285750">
                        <a:spcBef>
                          <a:spcPts val="0"/>
                        </a:spcBef>
                        <a:spcAft>
                          <a:spcPts val="600"/>
                        </a:spcAft>
                        <a:buFont typeface="Arial" panose="020B0604020202020204" pitchFamily="34" charset="0"/>
                        <a:buChar char="•"/>
                      </a:pPr>
                      <a:endParaRPr lang="en-US" sz="2000" dirty="0">
                        <a:solidFill>
                          <a:schemeClr val="tx1"/>
                        </a:solidFill>
                        <a:effectLst/>
                        <a:latin typeface="Arial" panose="020B0604020202020204" pitchFamily="34" charset="0"/>
                        <a:cs typeface="Arial" panose="020B0604020202020204" pitchFamily="34" charset="0"/>
                      </a:endParaRPr>
                    </a:p>
                    <a:p>
                      <a:pPr marL="342900" marR="0" lvl="0" indent="-342900" algn="l" defTabSz="457200" rtl="0" eaLnBrk="1" fontAlgn="auto" latinLnBrk="0" hangingPunct="1">
                        <a:lnSpc>
                          <a:spcPct val="100000"/>
                        </a:lnSpc>
                        <a:spcBef>
                          <a:spcPts val="0"/>
                        </a:spcBef>
                        <a:spcAft>
                          <a:spcPts val="1200"/>
                        </a:spcAft>
                        <a:buClrTx/>
                        <a:buSzTx/>
                        <a:buFont typeface="Wingdings" panose="05000000000000000000" pitchFamily="2" charset="2"/>
                        <a:buChar char="§"/>
                        <a:tabLst/>
                        <a:defRPr/>
                      </a:pPr>
                      <a:r>
                        <a:rPr lang="en-US" sz="2000" b="0" dirty="0">
                          <a:effectLst/>
                          <a:latin typeface="Arial" panose="020B0604020202020204" pitchFamily="34" charset="0"/>
                          <a:ea typeface="Calibri"/>
                          <a:cs typeface="Arial" panose="020B0604020202020204" pitchFamily="34" charset="0"/>
                        </a:rPr>
                        <a:t>Higher taxes raise both official and black market retail prices.</a:t>
                      </a:r>
                      <a:r>
                        <a:rPr lang="en-US" sz="2000" b="0" baseline="30000" dirty="0">
                          <a:effectLst/>
                          <a:latin typeface="Arial" panose="020B0604020202020204" pitchFamily="34" charset="0"/>
                          <a:ea typeface="Calibri"/>
                          <a:cs typeface="Arial" panose="020B0604020202020204" pitchFamily="34" charset="0"/>
                        </a:rPr>
                        <a:t> </a:t>
                      </a:r>
                      <a:r>
                        <a:rPr lang="en-US" sz="2000" b="0" dirty="0">
                          <a:effectLst/>
                          <a:latin typeface="Arial" panose="020B0604020202020204" pitchFamily="34" charset="0"/>
                          <a:ea typeface="Calibri"/>
                          <a:cs typeface="Arial" panose="020B0604020202020204" pitchFamily="34" charset="0"/>
                        </a:rPr>
                        <a:t>Legal and illegal tobacco are not perfect substitutes because of high costs involved in consuming illegal products</a:t>
                      </a:r>
                    </a:p>
                    <a:p>
                      <a:pPr marL="342900" marR="0" indent="-342900">
                        <a:spcBef>
                          <a:spcPts val="0"/>
                        </a:spcBef>
                        <a:spcAft>
                          <a:spcPts val="1200"/>
                        </a:spcAft>
                        <a:buFont typeface="Wingdings" panose="05000000000000000000" pitchFamily="2" charset="2"/>
                        <a:buChar char="§"/>
                      </a:pPr>
                      <a:r>
                        <a:rPr lang="en-US" sz="2000" b="0" dirty="0">
                          <a:effectLst/>
                          <a:latin typeface="Arial" panose="020B0604020202020204" pitchFamily="34" charset="0"/>
                          <a:ea typeface="Calibri"/>
                          <a:cs typeface="Arial" panose="020B0604020202020204" pitchFamily="34" charset="0"/>
                        </a:rPr>
                        <a:t>The main determinant of smuggling is not price, but lax enforcement of customs and tolerance for organized criminal smuggling networks</a:t>
                      </a:r>
                      <a:endParaRPr lang="en-US" sz="2000" b="0" baseline="30000" dirty="0">
                        <a:effectLst/>
                        <a:latin typeface="Arial" panose="020B0604020202020204" pitchFamily="34" charset="0"/>
                        <a:ea typeface="Calibri"/>
                        <a:cs typeface="Arial" panose="020B0604020202020204" pitchFamily="34" charset="0"/>
                      </a:endParaRPr>
                    </a:p>
                    <a:p>
                      <a:pPr marL="342900" marR="0" indent="-342900">
                        <a:spcBef>
                          <a:spcPts val="0"/>
                        </a:spcBef>
                        <a:spcAft>
                          <a:spcPts val="1200"/>
                        </a:spcAft>
                        <a:buFont typeface="Wingdings" panose="05000000000000000000" pitchFamily="2" charset="2"/>
                        <a:buChar char="§"/>
                      </a:pPr>
                      <a:r>
                        <a:rPr lang="en-US" sz="2000" b="0" dirty="0">
                          <a:effectLst/>
                          <a:latin typeface="Arial" panose="020B0604020202020204" pitchFamily="34" charset="0"/>
                          <a:ea typeface="Calibri"/>
                          <a:cs typeface="Arial" panose="020B0604020202020204" pitchFamily="34" charset="0"/>
                        </a:rPr>
                        <a:t>Even in the face of moderate smuggling, higher excise taxes prices reduce consumption and increase revenue</a:t>
                      </a:r>
                    </a:p>
                  </a:txBody>
                  <a:tcPr marL="68580" marR="68580" marT="0" marB="0">
                    <a:solidFill>
                      <a:schemeClr val="bg1"/>
                    </a:solidFill>
                  </a:tcPr>
                </a:tc>
                <a:extLst>
                  <a:ext uri="{0D108BD9-81ED-4DB2-BD59-A6C34878D82A}">
                    <a16:rowId xmlns:a16="http://schemas.microsoft.com/office/drawing/2014/main" val="10001"/>
                  </a:ext>
                </a:extLst>
              </a:tr>
            </a:tbl>
          </a:graphicData>
        </a:graphic>
      </p:graphicFrame>
      <p:sp>
        <p:nvSpPr>
          <p:cNvPr id="7" name="Title 1"/>
          <p:cNvSpPr txBox="1">
            <a:spLocks/>
          </p:cNvSpPr>
          <p:nvPr/>
        </p:nvSpPr>
        <p:spPr bwMode="auto">
          <a:xfrm>
            <a:off x="0" y="381000"/>
            <a:ext cx="9144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pitchFamily="-65" charset="-128"/>
              </a:defRPr>
            </a:lvl1pPr>
            <a:lvl2pPr algn="ctr" rtl="0" eaLnBrk="0" fontAlgn="base" hangingPunct="0">
              <a:spcBef>
                <a:spcPct val="0"/>
              </a:spcBef>
              <a:spcAft>
                <a:spcPct val="0"/>
              </a:spcAft>
              <a:defRPr sz="4400">
                <a:solidFill>
                  <a:schemeClr val="tx2"/>
                </a:solidFill>
                <a:latin typeface="Century Gothic" pitchFamily="34" charset="0"/>
                <a:ea typeface="MS PGothic" pitchFamily="34" charset="-128"/>
                <a:cs typeface="ＭＳ Ｐゴシック" pitchFamily="-65" charset="-128"/>
              </a:defRPr>
            </a:lvl2pPr>
            <a:lvl3pPr algn="ctr" rtl="0" eaLnBrk="0" fontAlgn="base" hangingPunct="0">
              <a:spcBef>
                <a:spcPct val="0"/>
              </a:spcBef>
              <a:spcAft>
                <a:spcPct val="0"/>
              </a:spcAft>
              <a:defRPr sz="4400">
                <a:solidFill>
                  <a:schemeClr val="tx2"/>
                </a:solidFill>
                <a:latin typeface="Century Gothic" pitchFamily="34" charset="0"/>
                <a:ea typeface="MS PGothic" pitchFamily="34" charset="-128"/>
                <a:cs typeface="ＭＳ Ｐゴシック" pitchFamily="-65" charset="-128"/>
              </a:defRPr>
            </a:lvl3pPr>
            <a:lvl4pPr algn="ctr" rtl="0" eaLnBrk="0" fontAlgn="base" hangingPunct="0">
              <a:spcBef>
                <a:spcPct val="0"/>
              </a:spcBef>
              <a:spcAft>
                <a:spcPct val="0"/>
              </a:spcAft>
              <a:defRPr sz="4400">
                <a:solidFill>
                  <a:schemeClr val="tx2"/>
                </a:solidFill>
                <a:latin typeface="Century Gothic" pitchFamily="34" charset="0"/>
                <a:ea typeface="MS PGothic" pitchFamily="34" charset="-128"/>
                <a:cs typeface="ＭＳ Ｐゴシック" pitchFamily="-65" charset="-128"/>
              </a:defRPr>
            </a:lvl4pPr>
            <a:lvl5pPr algn="ctr" rtl="0" eaLnBrk="0" fontAlgn="base" hangingPunct="0">
              <a:spcBef>
                <a:spcPct val="0"/>
              </a:spcBef>
              <a:spcAft>
                <a:spcPct val="0"/>
              </a:spcAft>
              <a:defRPr sz="4400">
                <a:solidFill>
                  <a:schemeClr val="tx2"/>
                </a:solidFill>
                <a:latin typeface="Century Gothic" pitchFamily="34" charset="0"/>
                <a:ea typeface="MS PGothic" pitchFamily="34" charset="-128"/>
                <a:cs typeface="ＭＳ Ｐゴシック"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sz="3600" b="1" kern="0" dirty="0">
                <a:solidFill>
                  <a:srgbClr val="C00000"/>
                </a:solidFill>
                <a:latin typeface="Arial" panose="020B0604020202020204" pitchFamily="34" charset="0"/>
                <a:ea typeface="MS PGothic" charset="0"/>
                <a:cs typeface="Arial" panose="020B0604020202020204" pitchFamily="34" charset="0"/>
              </a:rPr>
              <a:t>Common misconceptions about higher tobacco taxation</a:t>
            </a:r>
          </a:p>
        </p:txBody>
      </p:sp>
      <p:sp>
        <p:nvSpPr>
          <p:cNvPr id="4" name="Rectangle 3">
            <a:extLst>
              <a:ext uri="{FF2B5EF4-FFF2-40B4-BE49-F238E27FC236}">
                <a16:creationId xmlns:a16="http://schemas.microsoft.com/office/drawing/2014/main" id="{CC5E2681-DD3B-4E8C-BE61-D6563C1B1A03}"/>
              </a:ext>
            </a:extLst>
          </p:cNvPr>
          <p:cNvSpPr/>
          <p:nvPr/>
        </p:nvSpPr>
        <p:spPr bwMode="auto">
          <a:xfrm>
            <a:off x="76200" y="6019800"/>
            <a:ext cx="762000" cy="7620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a:ln>
                <a:noFill/>
              </a:ln>
              <a:solidFill>
                <a:schemeClr val="tx1"/>
              </a:solidFill>
              <a:effectLst/>
              <a:latin typeface="Arial Unicode MS" pitchFamily="-110" charset="0"/>
            </a:endParaRPr>
          </a:p>
        </p:txBody>
      </p:sp>
      <p:pic>
        <p:nvPicPr>
          <p:cNvPr id="5" name="Picture 4">
            <a:extLst>
              <a:ext uri="{FF2B5EF4-FFF2-40B4-BE49-F238E27FC236}">
                <a16:creationId xmlns:a16="http://schemas.microsoft.com/office/drawing/2014/main" id="{0E2855D8-AFC1-4CEB-A05E-245438D3EBED}"/>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444048" y="6248400"/>
            <a:ext cx="597470" cy="518160"/>
          </a:xfrm>
          <a:prstGeom prst="rect">
            <a:avLst/>
          </a:prstGeom>
        </p:spPr>
      </p:pic>
    </p:spTree>
    <p:extLst>
      <p:ext uri="{BB962C8B-B14F-4D97-AF65-F5344CB8AC3E}">
        <p14:creationId xmlns:p14="http://schemas.microsoft.com/office/powerpoint/2010/main" val="1485495077"/>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a:xfrm>
            <a:off x="0" y="381000"/>
            <a:ext cx="9144000" cy="975360"/>
          </a:xfrm>
        </p:spPr>
        <p:txBody>
          <a:bodyPr/>
          <a:lstStyle/>
          <a:p>
            <a:r>
              <a:rPr lang="en-US" sz="3600" b="1" dirty="0">
                <a:solidFill>
                  <a:srgbClr val="C00000"/>
                </a:solidFill>
                <a:latin typeface="Arial" panose="020B0604020202020204" pitchFamily="34" charset="0"/>
                <a:ea typeface="MS PGothic" charset="0"/>
                <a:cs typeface="Arial" panose="020B0604020202020204" pitchFamily="34" charset="0"/>
              </a:rPr>
              <a:t>Common misconceptions about higher tobacco taxation</a:t>
            </a:r>
          </a:p>
        </p:txBody>
      </p:sp>
      <p:graphicFrame>
        <p:nvGraphicFramePr>
          <p:cNvPr id="3" name="Table 2"/>
          <p:cNvGraphicFramePr>
            <a:graphicFrameLocks noGrp="1"/>
          </p:cNvGraphicFramePr>
          <p:nvPr>
            <p:extLst>
              <p:ext uri="{D42A27DB-BD31-4B8C-83A1-F6EECF244321}">
                <p14:modId xmlns:p14="http://schemas.microsoft.com/office/powerpoint/2010/main" val="2547532687"/>
              </p:ext>
            </p:extLst>
          </p:nvPr>
        </p:nvGraphicFramePr>
        <p:xfrm>
          <a:off x="152400" y="1562776"/>
          <a:ext cx="8889118" cy="4990424"/>
        </p:xfrm>
        <a:graphic>
          <a:graphicData uri="http://schemas.openxmlformats.org/drawingml/2006/table">
            <a:tbl>
              <a:tblPr firstRow="1" firstCol="1" bandRow="1">
                <a:tableStyleId>{5C22544A-7EE6-4342-B048-85BDC9FD1C3A}</a:tableStyleId>
              </a:tblPr>
              <a:tblGrid>
                <a:gridCol w="2606934">
                  <a:extLst>
                    <a:ext uri="{9D8B030D-6E8A-4147-A177-3AD203B41FA5}">
                      <a16:colId xmlns:a16="http://schemas.microsoft.com/office/drawing/2014/main" val="20000"/>
                    </a:ext>
                  </a:extLst>
                </a:gridCol>
                <a:gridCol w="6282184">
                  <a:extLst>
                    <a:ext uri="{9D8B030D-6E8A-4147-A177-3AD203B41FA5}">
                      <a16:colId xmlns:a16="http://schemas.microsoft.com/office/drawing/2014/main" val="20001"/>
                    </a:ext>
                  </a:extLst>
                </a:gridCol>
              </a:tblGrid>
              <a:tr h="404536">
                <a:tc>
                  <a:txBody>
                    <a:bodyPr/>
                    <a:lstStyle/>
                    <a:p>
                      <a:pPr marL="0" marR="0">
                        <a:spcBef>
                          <a:spcPts val="0"/>
                        </a:spcBef>
                        <a:spcAft>
                          <a:spcPts val="0"/>
                        </a:spcAft>
                      </a:pPr>
                      <a:r>
                        <a:rPr lang="en-US" sz="2200" dirty="0">
                          <a:solidFill>
                            <a:schemeClr val="bg1"/>
                          </a:solidFill>
                          <a:effectLst/>
                          <a:latin typeface="Arial" panose="020B0604020202020204" pitchFamily="34" charset="0"/>
                          <a:cs typeface="Arial" panose="020B0604020202020204" pitchFamily="34" charset="0"/>
                        </a:rPr>
                        <a:t>Misconception:</a:t>
                      </a:r>
                      <a:endParaRPr lang="en-US" sz="2200" dirty="0">
                        <a:solidFill>
                          <a:schemeClr val="bg1"/>
                        </a:solidFill>
                        <a:effectLst/>
                        <a:latin typeface="Arial" panose="020B0604020202020204" pitchFamily="34" charset="0"/>
                        <a:ea typeface="Calibri"/>
                        <a:cs typeface="Arial" panose="020B0604020202020204" pitchFamily="34" charset="0"/>
                      </a:endParaRPr>
                    </a:p>
                  </a:txBody>
                  <a:tcPr marL="68580" marR="68580" marT="0" marB="0" anchor="ctr">
                    <a:solidFill>
                      <a:srgbClr val="C00000"/>
                    </a:solidFill>
                  </a:tcPr>
                </a:tc>
                <a:tc>
                  <a:txBody>
                    <a:bodyPr/>
                    <a:lstStyle/>
                    <a:p>
                      <a:pPr marL="0" marR="0">
                        <a:spcBef>
                          <a:spcPts val="0"/>
                        </a:spcBef>
                        <a:spcAft>
                          <a:spcPts val="0"/>
                        </a:spcAft>
                      </a:pPr>
                      <a:r>
                        <a:rPr lang="en-US" sz="2200" dirty="0">
                          <a:solidFill>
                            <a:schemeClr val="bg1"/>
                          </a:solidFill>
                          <a:effectLst/>
                          <a:latin typeface="Arial" panose="020B0604020202020204" pitchFamily="34" charset="0"/>
                          <a:cs typeface="Arial" panose="020B0604020202020204" pitchFamily="34" charset="0"/>
                        </a:rPr>
                        <a:t>Evidence:</a:t>
                      </a:r>
                      <a:endParaRPr lang="en-US" sz="2200" dirty="0">
                        <a:solidFill>
                          <a:schemeClr val="bg1"/>
                        </a:solidFill>
                        <a:effectLst/>
                        <a:latin typeface="Arial" panose="020B0604020202020204" pitchFamily="34" charset="0"/>
                        <a:ea typeface="Calibri"/>
                        <a:cs typeface="Arial" panose="020B0604020202020204" pitchFamily="34" charset="0"/>
                      </a:endParaRPr>
                    </a:p>
                  </a:txBody>
                  <a:tcPr marL="68580" marR="68580" marT="0" marB="0" anchor="ctr">
                    <a:solidFill>
                      <a:srgbClr val="C00000"/>
                    </a:solidFill>
                  </a:tcPr>
                </a:tc>
                <a:extLst>
                  <a:ext uri="{0D108BD9-81ED-4DB2-BD59-A6C34878D82A}">
                    <a16:rowId xmlns:a16="http://schemas.microsoft.com/office/drawing/2014/main" val="10000"/>
                  </a:ext>
                </a:extLst>
              </a:tr>
              <a:tr h="2033864">
                <a:tc>
                  <a:txBody>
                    <a:bodyPr/>
                    <a:lstStyle/>
                    <a:p>
                      <a:pPr marL="0" marR="0" lvl="0" indent="0">
                        <a:spcBef>
                          <a:spcPts val="0"/>
                        </a:spcBef>
                        <a:spcAft>
                          <a:spcPts val="0"/>
                        </a:spcAft>
                        <a:buFont typeface="Symbol"/>
                        <a:buNone/>
                        <a:tabLst>
                          <a:tab pos="117475" algn="l"/>
                        </a:tabLst>
                      </a:pPr>
                      <a:r>
                        <a:rPr lang="en-US" sz="2000" dirty="0">
                          <a:solidFill>
                            <a:schemeClr val="tx1"/>
                          </a:solidFill>
                          <a:effectLst/>
                          <a:latin typeface="Arial" panose="020B0604020202020204" pitchFamily="34" charset="0"/>
                          <a:ea typeface="Calibri"/>
                          <a:cs typeface="Arial" panose="020B0604020202020204" pitchFamily="34" charset="0"/>
                        </a:rPr>
                        <a:t>3. “Higher tobacco taxes reduce tobacco revenues”</a:t>
                      </a:r>
                    </a:p>
                  </a:txBody>
                  <a:tcPr marL="68580" marR="68580" marT="0" marB="0">
                    <a:solidFill>
                      <a:schemeClr val="bg1"/>
                    </a:solidFill>
                  </a:tcPr>
                </a:tc>
                <a:tc>
                  <a:txBody>
                    <a:bodyPr/>
                    <a:lstStyle/>
                    <a:p>
                      <a:pPr marL="342900" marR="0" indent="-342900">
                        <a:spcBef>
                          <a:spcPts val="0"/>
                        </a:spcBef>
                        <a:spcAft>
                          <a:spcPts val="1200"/>
                        </a:spcAft>
                        <a:buFont typeface="Wingdings" panose="05000000000000000000" pitchFamily="2" charset="2"/>
                        <a:buChar char="§"/>
                      </a:pPr>
                      <a:r>
                        <a:rPr lang="en-US" sz="1900" dirty="0">
                          <a:solidFill>
                            <a:schemeClr val="tx1"/>
                          </a:solidFill>
                          <a:effectLst/>
                          <a:latin typeface="Arial" panose="020B0604020202020204" pitchFamily="34" charset="0"/>
                          <a:ea typeface="Calibri"/>
                          <a:cs typeface="Arial" panose="020B0604020202020204" pitchFamily="34" charset="0"/>
                        </a:rPr>
                        <a:t>The extra revenue per pack of cigarettes outweighs the reduced demand, yielding revenue increases</a:t>
                      </a:r>
                    </a:p>
                    <a:p>
                      <a:pPr marL="342900" marR="0" indent="-342900">
                        <a:spcBef>
                          <a:spcPts val="0"/>
                        </a:spcBef>
                        <a:spcAft>
                          <a:spcPts val="1200"/>
                        </a:spcAft>
                        <a:buFont typeface="Wingdings" panose="05000000000000000000" pitchFamily="2" charset="2"/>
                        <a:buChar char="§"/>
                      </a:pPr>
                      <a:r>
                        <a:rPr lang="en-US" sz="1900" dirty="0">
                          <a:solidFill>
                            <a:schemeClr val="tx1"/>
                          </a:solidFill>
                          <a:effectLst/>
                          <a:latin typeface="Arial" panose="020B0604020202020204" pitchFamily="34" charset="0"/>
                          <a:ea typeface="Calibri"/>
                          <a:cs typeface="Arial" panose="020B0604020202020204" pitchFamily="34" charset="0"/>
                        </a:rPr>
                        <a:t>WHO estimates that raising tobacco excise tax by 1 International Dollar (about US$ 0.80) in all countries would increase excise revenue by 47%, representing an extra USD $141 billion</a:t>
                      </a:r>
                    </a:p>
                  </a:txBody>
                  <a:tcPr marL="68580" marR="68580" marT="0" marB="0">
                    <a:solidFill>
                      <a:schemeClr val="bg1"/>
                    </a:solidFill>
                  </a:tcPr>
                </a:tc>
                <a:extLst>
                  <a:ext uri="{0D108BD9-81ED-4DB2-BD59-A6C34878D82A}">
                    <a16:rowId xmlns:a16="http://schemas.microsoft.com/office/drawing/2014/main" val="10001"/>
                  </a:ext>
                </a:extLst>
              </a:tr>
              <a:tr h="2552024">
                <a:tc>
                  <a:txBody>
                    <a:bodyPr/>
                    <a:lstStyle/>
                    <a:p>
                      <a:pPr marL="0" marR="0" lvl="0" indent="0">
                        <a:spcBef>
                          <a:spcPts val="0"/>
                        </a:spcBef>
                        <a:spcAft>
                          <a:spcPts val="0"/>
                        </a:spcAft>
                        <a:buFont typeface="Symbol"/>
                        <a:buNone/>
                        <a:tabLst>
                          <a:tab pos="117475" algn="l"/>
                        </a:tabLst>
                      </a:pPr>
                      <a:r>
                        <a:rPr lang="en-US" sz="2000" dirty="0">
                          <a:solidFill>
                            <a:schemeClr val="tx1"/>
                          </a:solidFill>
                          <a:effectLst/>
                          <a:latin typeface="Arial" panose="020B0604020202020204" pitchFamily="34" charset="0"/>
                          <a:ea typeface="Calibri"/>
                          <a:cs typeface="Arial" panose="020B0604020202020204" pitchFamily="34" charset="0"/>
                        </a:rPr>
                        <a:t>4. “Higher tobacco taxes result in lost jobs” </a:t>
                      </a:r>
                    </a:p>
                  </a:txBody>
                  <a:tcPr marL="68580" marR="68580" marT="0" marB="0">
                    <a:solidFill>
                      <a:schemeClr val="bg1"/>
                    </a:solidFill>
                  </a:tcPr>
                </a:tc>
                <a:tc>
                  <a:txBody>
                    <a:bodyPr/>
                    <a:lstStyle/>
                    <a:p>
                      <a:pPr marL="342900" marR="0" indent="-342900">
                        <a:spcBef>
                          <a:spcPts val="0"/>
                        </a:spcBef>
                        <a:spcAft>
                          <a:spcPts val="1200"/>
                        </a:spcAft>
                        <a:buFont typeface="Wingdings" panose="05000000000000000000" pitchFamily="2" charset="2"/>
                        <a:buChar char="§"/>
                      </a:pPr>
                      <a:r>
                        <a:rPr lang="en-US" sz="1900" dirty="0">
                          <a:solidFill>
                            <a:schemeClr val="tx1"/>
                          </a:solidFill>
                          <a:effectLst/>
                          <a:latin typeface="Arial" panose="020B0604020202020204" pitchFamily="34" charset="0"/>
                          <a:ea typeface="Calibri"/>
                          <a:cs typeface="Arial" panose="020B0604020202020204" pitchFamily="34" charset="0"/>
                        </a:rPr>
                        <a:t>Money not spent on tobacco does not disappear from the economy, but is spent on other goods and services that generate employment. </a:t>
                      </a:r>
                    </a:p>
                    <a:p>
                      <a:pPr marL="342900" marR="0" indent="-342900">
                        <a:spcBef>
                          <a:spcPts val="0"/>
                        </a:spcBef>
                        <a:spcAft>
                          <a:spcPts val="1200"/>
                        </a:spcAft>
                        <a:buFont typeface="Wingdings" panose="05000000000000000000" pitchFamily="2" charset="2"/>
                        <a:buChar char="§"/>
                      </a:pPr>
                      <a:r>
                        <a:rPr lang="en-US" sz="1900" dirty="0">
                          <a:solidFill>
                            <a:schemeClr val="tx1"/>
                          </a:solidFill>
                          <a:effectLst/>
                          <a:latin typeface="Arial" panose="020B0604020202020204" pitchFamily="34" charset="0"/>
                          <a:ea typeface="Calibri"/>
                          <a:cs typeface="Arial" panose="020B0604020202020204" pitchFamily="34" charset="0"/>
                        </a:rPr>
                        <a:t>Several reviews of even more extreme curtailing of tobacco use find that increases in tobacco taxes do not lead to net job losses</a:t>
                      </a:r>
                      <a:r>
                        <a:rPr lang="en-US" sz="1900" baseline="0" dirty="0">
                          <a:solidFill>
                            <a:schemeClr val="tx1"/>
                          </a:solidFill>
                          <a:effectLst/>
                          <a:latin typeface="Arial" panose="020B0604020202020204" pitchFamily="34" charset="0"/>
                          <a:ea typeface="Calibri"/>
                          <a:cs typeface="Arial" panose="020B0604020202020204" pitchFamily="34" charset="0"/>
                        </a:rPr>
                        <a:t> (and even some gains)</a:t>
                      </a:r>
                      <a:endParaRPr lang="en-US" sz="1900" dirty="0">
                        <a:solidFill>
                          <a:schemeClr val="tx1"/>
                        </a:solidFill>
                        <a:effectLst/>
                        <a:latin typeface="Arial" panose="020B0604020202020204" pitchFamily="34" charset="0"/>
                        <a:ea typeface="Calibri"/>
                        <a:cs typeface="Arial" panose="020B0604020202020204" pitchFamily="34" charset="0"/>
                      </a:endParaRPr>
                    </a:p>
                  </a:txBody>
                  <a:tcPr marL="68580" marR="68580" marT="0" marB="0">
                    <a:solidFill>
                      <a:schemeClr val="bg1"/>
                    </a:solidFill>
                  </a:tcPr>
                </a:tc>
                <a:extLst>
                  <a:ext uri="{0D108BD9-81ED-4DB2-BD59-A6C34878D82A}">
                    <a16:rowId xmlns:a16="http://schemas.microsoft.com/office/drawing/2014/main" val="10002"/>
                  </a:ext>
                </a:extLst>
              </a:tr>
            </a:tbl>
          </a:graphicData>
        </a:graphic>
      </p:graphicFrame>
      <p:sp>
        <p:nvSpPr>
          <p:cNvPr id="4" name="Rectangle 3">
            <a:extLst>
              <a:ext uri="{FF2B5EF4-FFF2-40B4-BE49-F238E27FC236}">
                <a16:creationId xmlns:a16="http://schemas.microsoft.com/office/drawing/2014/main" id="{BEFB218D-6F81-4218-A425-415B7923B33F}"/>
              </a:ext>
            </a:extLst>
          </p:cNvPr>
          <p:cNvSpPr/>
          <p:nvPr/>
        </p:nvSpPr>
        <p:spPr bwMode="auto">
          <a:xfrm>
            <a:off x="76200" y="6019800"/>
            <a:ext cx="762000" cy="7620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a:ln>
                <a:noFill/>
              </a:ln>
              <a:solidFill>
                <a:schemeClr val="tx1"/>
              </a:solidFill>
              <a:effectLst/>
              <a:latin typeface="Arial Unicode MS" pitchFamily="-110" charset="0"/>
            </a:endParaRPr>
          </a:p>
        </p:txBody>
      </p:sp>
      <p:pic>
        <p:nvPicPr>
          <p:cNvPr id="5" name="Picture 4">
            <a:extLst>
              <a:ext uri="{FF2B5EF4-FFF2-40B4-BE49-F238E27FC236}">
                <a16:creationId xmlns:a16="http://schemas.microsoft.com/office/drawing/2014/main" id="{B4DACA32-A22A-43E5-954B-4C1A0B6FB9D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444048" y="6248400"/>
            <a:ext cx="597470" cy="518160"/>
          </a:xfrm>
          <a:prstGeom prst="rect">
            <a:avLst/>
          </a:prstGeom>
        </p:spPr>
      </p:pic>
    </p:spTree>
    <p:extLst>
      <p:ext uri="{BB962C8B-B14F-4D97-AF65-F5344CB8AC3E}">
        <p14:creationId xmlns:p14="http://schemas.microsoft.com/office/powerpoint/2010/main" val="2001306590"/>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ChangeArrowheads="1"/>
          </p:cNvSpPr>
          <p:nvPr/>
        </p:nvSpPr>
        <p:spPr bwMode="auto">
          <a:xfrm>
            <a:off x="0" y="649014"/>
            <a:ext cx="9144000" cy="798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lnSpc>
                <a:spcPct val="95000"/>
              </a:lnSpc>
              <a:spcBef>
                <a:spcPct val="5000"/>
              </a:spcBef>
            </a:pPr>
            <a:r>
              <a:rPr lang="en-US" sz="4400" b="1" dirty="0">
                <a:solidFill>
                  <a:srgbClr val="C00000"/>
                </a:solidFill>
                <a:latin typeface="Arial" panose="020B0604020202020204" pitchFamily="34" charset="0"/>
                <a:cs typeface="Arial" panose="020B0604020202020204" pitchFamily="34" charset="0"/>
              </a:rPr>
              <a:t>www.cghr.org/smoking</a:t>
            </a:r>
            <a:endParaRPr lang="en-US" sz="3600" b="1" dirty="0">
              <a:solidFill>
                <a:srgbClr val="C00000"/>
              </a:solidFill>
              <a:latin typeface="Arial" panose="020B0604020202020204" pitchFamily="34" charset="0"/>
              <a:cs typeface="Arial" panose="020B0604020202020204" pitchFamily="34" charset="0"/>
            </a:endParaRPr>
          </a:p>
        </p:txBody>
      </p:sp>
      <p:sp>
        <p:nvSpPr>
          <p:cNvPr id="7" name="TextBox 6"/>
          <p:cNvSpPr txBox="1"/>
          <p:nvPr/>
        </p:nvSpPr>
        <p:spPr>
          <a:xfrm>
            <a:off x="1789771" y="1920895"/>
            <a:ext cx="5982629" cy="3016210"/>
          </a:xfrm>
          <a:prstGeom prst="rect">
            <a:avLst/>
          </a:prstGeom>
          <a:noFill/>
        </p:spPr>
        <p:txBody>
          <a:bodyPr wrap="square">
            <a:spAutoFit/>
          </a:bodyPr>
          <a:lstStyle/>
          <a:p>
            <a:pPr marL="342900" indent="-342900">
              <a:spcAft>
                <a:spcPts val="1800"/>
              </a:spcAft>
              <a:buFont typeface="Wingdings" panose="05000000000000000000" pitchFamily="2" charset="2"/>
              <a:buChar char="Ø"/>
              <a:defRPr/>
            </a:pPr>
            <a:r>
              <a:rPr lang="en-US" sz="2600" b="1" dirty="0">
                <a:latin typeface="Arial" panose="020B0604020202020204" pitchFamily="34" charset="0"/>
                <a:ea typeface="ＭＳ Ｐゴシック" charset="-128"/>
                <a:cs typeface="Arial" panose="020B0604020202020204" pitchFamily="34" charset="0"/>
              </a:rPr>
              <a:t>Full BMJ paper (free)</a:t>
            </a:r>
          </a:p>
          <a:p>
            <a:pPr marL="342900" indent="-342900">
              <a:spcAft>
                <a:spcPts val="1800"/>
              </a:spcAft>
              <a:buFont typeface="Wingdings" panose="05000000000000000000" pitchFamily="2" charset="2"/>
              <a:buChar char="Ø"/>
              <a:defRPr/>
            </a:pPr>
            <a:r>
              <a:rPr lang="en-US" sz="2600" b="1" dirty="0">
                <a:latin typeface="Arial" panose="020B0604020202020204" pitchFamily="34" charset="0"/>
                <a:ea typeface="ＭＳ Ｐゴシック" charset="-128"/>
                <a:cs typeface="Arial" panose="020B0604020202020204" pitchFamily="34" charset="0"/>
              </a:rPr>
              <a:t>Press releases: </a:t>
            </a:r>
            <a:r>
              <a:rPr lang="en-US" sz="2600" dirty="0">
                <a:latin typeface="Arial" panose="020B0604020202020204" pitchFamily="34" charset="0"/>
                <a:ea typeface="ＭＳ Ｐゴシック" charset="-128"/>
                <a:cs typeface="Arial" panose="020B0604020202020204" pitchFamily="34" charset="0"/>
              </a:rPr>
              <a:t>English &amp; Spanish</a:t>
            </a:r>
            <a:endParaRPr lang="en-US" sz="2600" b="1" dirty="0">
              <a:latin typeface="Arial" panose="020B0604020202020204" pitchFamily="34" charset="0"/>
              <a:ea typeface="ＭＳ Ｐゴシック" charset="-128"/>
              <a:cs typeface="Arial" panose="020B0604020202020204" pitchFamily="34" charset="0"/>
            </a:endParaRPr>
          </a:p>
          <a:p>
            <a:pPr marL="342900" indent="-342900">
              <a:spcAft>
                <a:spcPts val="1800"/>
              </a:spcAft>
              <a:buFont typeface="Wingdings" panose="05000000000000000000" pitchFamily="2" charset="2"/>
              <a:buChar char="Ø"/>
              <a:defRPr/>
            </a:pPr>
            <a:r>
              <a:rPr lang="en-US" sz="2600" b="1" dirty="0">
                <a:latin typeface="Arial" panose="020B0604020202020204" pitchFamily="34" charset="0"/>
                <a:ea typeface="ＭＳ Ｐゴシック" charset="-128"/>
                <a:cs typeface="Arial" panose="020B0604020202020204" pitchFamily="34" charset="0"/>
              </a:rPr>
              <a:t>PowerPoint </a:t>
            </a:r>
          </a:p>
          <a:p>
            <a:pPr marL="342900" indent="-342900">
              <a:spcAft>
                <a:spcPts val="1800"/>
              </a:spcAft>
              <a:buFont typeface="Wingdings" panose="05000000000000000000" pitchFamily="2" charset="2"/>
              <a:buChar char="Ø"/>
              <a:defRPr/>
            </a:pPr>
            <a:r>
              <a:rPr lang="en-US" sz="2600" b="1" dirty="0">
                <a:latin typeface="Arial" panose="020B0604020202020204" pitchFamily="34" charset="0"/>
                <a:ea typeface="ＭＳ Ｐゴシック" charset="-128"/>
                <a:cs typeface="Arial" panose="020B0604020202020204" pitchFamily="34" charset="0"/>
              </a:rPr>
              <a:t>Video press release</a:t>
            </a:r>
          </a:p>
          <a:p>
            <a:pPr marL="342900" indent="-342900">
              <a:spcAft>
                <a:spcPts val="1800"/>
              </a:spcAft>
              <a:buFont typeface="Wingdings" panose="05000000000000000000" pitchFamily="2" charset="2"/>
              <a:buChar char="Ø"/>
              <a:defRPr/>
            </a:pPr>
            <a:r>
              <a:rPr lang="en-US" sz="2600" b="1" dirty="0">
                <a:latin typeface="Arial" panose="020B0604020202020204" pitchFamily="34" charset="0"/>
                <a:ea typeface="ＭＳ Ｐゴシック" charset="-128"/>
                <a:cs typeface="Arial" panose="020B0604020202020204" pitchFamily="34" charset="0"/>
              </a:rPr>
              <a:t>Links to other CGHR research</a:t>
            </a:r>
          </a:p>
        </p:txBody>
      </p:sp>
      <p:pic>
        <p:nvPicPr>
          <p:cNvPr id="12" name="Picture 11">
            <a:extLst>
              <a:ext uri="{FF2B5EF4-FFF2-40B4-BE49-F238E27FC236}">
                <a16:creationId xmlns:a16="http://schemas.microsoft.com/office/drawing/2014/main" id="{BE915BA4-45C3-4562-B980-7033ED592EBF}"/>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382351" y="5844200"/>
            <a:ext cx="1456427" cy="801035"/>
          </a:xfrm>
          <a:prstGeom prst="rect">
            <a:avLst/>
          </a:prstGeom>
        </p:spPr>
      </p:pic>
      <p:pic>
        <p:nvPicPr>
          <p:cNvPr id="4" name="Picture 3">
            <a:extLst>
              <a:ext uri="{FF2B5EF4-FFF2-40B4-BE49-F238E27FC236}">
                <a16:creationId xmlns:a16="http://schemas.microsoft.com/office/drawing/2014/main" id="{D09FFB66-36A0-4CFC-B536-C0D5DA7A3FE8}"/>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668351" y="5883235"/>
            <a:ext cx="4226899" cy="762000"/>
          </a:xfrm>
          <a:prstGeom prst="rect">
            <a:avLst/>
          </a:prstGeom>
        </p:spPr>
      </p:pic>
      <p:pic>
        <p:nvPicPr>
          <p:cNvPr id="13" name="Picture 12">
            <a:extLst>
              <a:ext uri="{FF2B5EF4-FFF2-40B4-BE49-F238E27FC236}">
                <a16:creationId xmlns:a16="http://schemas.microsoft.com/office/drawing/2014/main" id="{0D1BBED1-BC40-45A0-84E5-FCAC7C7832CF}"/>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43773" y="5555315"/>
            <a:ext cx="1304027" cy="1130926"/>
          </a:xfrm>
          <a:prstGeom prst="rect">
            <a:avLst/>
          </a:prstGeom>
        </p:spPr>
      </p:pic>
    </p:spTree>
    <p:extLst>
      <p:ext uri="{BB962C8B-B14F-4D97-AF65-F5344CB8AC3E}">
        <p14:creationId xmlns:p14="http://schemas.microsoft.com/office/powerpoint/2010/main" val="4230273724"/>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AF1681-5460-4E0D-AD14-D7D4829FE0F6}"/>
              </a:ext>
            </a:extLst>
          </p:cNvPr>
          <p:cNvSpPr/>
          <p:nvPr/>
        </p:nvSpPr>
        <p:spPr bwMode="auto">
          <a:xfrm>
            <a:off x="76200" y="6019800"/>
            <a:ext cx="762000" cy="7620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a:ln>
                <a:noFill/>
              </a:ln>
              <a:solidFill>
                <a:schemeClr val="tx1"/>
              </a:solidFill>
              <a:effectLst/>
              <a:latin typeface="Arial Unicode MS" pitchFamily="-110" charset="0"/>
            </a:endParaRPr>
          </a:p>
        </p:txBody>
      </p:sp>
      <p:grpSp>
        <p:nvGrpSpPr>
          <p:cNvPr id="6" name="Group 5">
            <a:extLst>
              <a:ext uri="{FF2B5EF4-FFF2-40B4-BE49-F238E27FC236}">
                <a16:creationId xmlns:a16="http://schemas.microsoft.com/office/drawing/2014/main" id="{132BA1DC-B1C8-4F3B-B5CA-B7C92EDB2291}"/>
              </a:ext>
            </a:extLst>
          </p:cNvPr>
          <p:cNvGrpSpPr/>
          <p:nvPr/>
        </p:nvGrpSpPr>
        <p:grpSpPr>
          <a:xfrm>
            <a:off x="914400" y="559516"/>
            <a:ext cx="7315200" cy="5738968"/>
            <a:chOff x="914400" y="559516"/>
            <a:chExt cx="7315200" cy="5738968"/>
          </a:xfrm>
        </p:grpSpPr>
        <p:sp>
          <p:nvSpPr>
            <p:cNvPr id="17409" name="Rectangle 2"/>
            <p:cNvSpPr>
              <a:spLocks noChangeArrowheads="1"/>
            </p:cNvSpPr>
            <p:nvPr/>
          </p:nvSpPr>
          <p:spPr bwMode="auto">
            <a:xfrm>
              <a:off x="914400" y="559516"/>
              <a:ext cx="7315200" cy="1503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lnSpc>
                  <a:spcPct val="95000"/>
                </a:lnSpc>
                <a:spcBef>
                  <a:spcPct val="5000"/>
                </a:spcBef>
              </a:pPr>
              <a:r>
                <a:rPr lang="en-US" sz="4000" b="1" dirty="0">
                  <a:solidFill>
                    <a:srgbClr val="C00000"/>
                  </a:solidFill>
                  <a:latin typeface="Arial" panose="020B0604020202020204" pitchFamily="34" charset="0"/>
                  <a:cs typeface="Arial" panose="020B0604020202020204" pitchFamily="34" charset="0"/>
                </a:rPr>
                <a:t>Save lives by raising cigarette taxes</a:t>
              </a:r>
              <a:endParaRPr lang="en-US" sz="2400" b="1" dirty="0">
                <a:latin typeface="Arial" panose="020B0604020202020204" pitchFamily="34" charset="0"/>
                <a:cs typeface="Arial" panose="020B0604020202020204" pitchFamily="34" charset="0"/>
              </a:endParaRPr>
            </a:p>
          </p:txBody>
        </p:sp>
        <p:grpSp>
          <p:nvGrpSpPr>
            <p:cNvPr id="4" name="Group 3">
              <a:extLst>
                <a:ext uri="{FF2B5EF4-FFF2-40B4-BE49-F238E27FC236}">
                  <a16:creationId xmlns:a16="http://schemas.microsoft.com/office/drawing/2014/main" id="{7FEDACED-5B2A-4AE9-98B4-348C674C65DC}"/>
                </a:ext>
              </a:extLst>
            </p:cNvPr>
            <p:cNvGrpSpPr/>
            <p:nvPr/>
          </p:nvGrpSpPr>
          <p:grpSpPr>
            <a:xfrm>
              <a:off x="1967802" y="2561798"/>
              <a:ext cx="5208397" cy="2822636"/>
              <a:chOff x="1991475" y="2561798"/>
              <a:chExt cx="5208397" cy="2822636"/>
            </a:xfrm>
          </p:grpSpPr>
          <p:pic>
            <p:nvPicPr>
              <p:cNvPr id="3" name="Picture 2">
                <a:extLst>
                  <a:ext uri="{FF2B5EF4-FFF2-40B4-BE49-F238E27FC236}">
                    <a16:creationId xmlns:a16="http://schemas.microsoft.com/office/drawing/2014/main" id="{85A9A218-15E2-40E5-96A3-F37FC0533E76}"/>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r="6829"/>
              <a:stretch/>
            </p:blipFill>
            <p:spPr>
              <a:xfrm>
                <a:off x="3754998" y="2561798"/>
                <a:ext cx="1681353" cy="1371600"/>
              </a:xfrm>
              <a:prstGeom prst="rect">
                <a:avLst/>
              </a:prstGeom>
              <a:ln w="28575">
                <a:solidFill>
                  <a:schemeClr val="tx1"/>
                </a:solidFill>
              </a:ln>
            </p:spPr>
          </p:pic>
          <p:pic>
            <p:nvPicPr>
              <p:cNvPr id="5" name="Picture 4">
                <a:extLst>
                  <a:ext uri="{FF2B5EF4-FFF2-40B4-BE49-F238E27FC236}">
                    <a16:creationId xmlns:a16="http://schemas.microsoft.com/office/drawing/2014/main" id="{80E538AB-E680-4268-8982-B336AFFD5646}"/>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r="18501"/>
              <a:stretch/>
            </p:blipFill>
            <p:spPr>
              <a:xfrm>
                <a:off x="5518519" y="4012834"/>
                <a:ext cx="1681353" cy="1371600"/>
              </a:xfrm>
              <a:prstGeom prst="rect">
                <a:avLst/>
              </a:prstGeom>
              <a:ln w="28575">
                <a:solidFill>
                  <a:schemeClr val="tx1"/>
                </a:solidFill>
              </a:ln>
            </p:spPr>
          </p:pic>
          <p:pic>
            <p:nvPicPr>
              <p:cNvPr id="13" name="Picture 12">
                <a:extLst>
                  <a:ext uri="{FF2B5EF4-FFF2-40B4-BE49-F238E27FC236}">
                    <a16:creationId xmlns:a16="http://schemas.microsoft.com/office/drawing/2014/main" id="{949183B2-9D5B-4F1A-A451-2CD4E5CD2C3E}"/>
                  </a:ext>
                </a:extLst>
              </p:cNvPr>
              <p:cNvPicPr>
                <a:picLocks noChangeAspect="1"/>
              </p:cNvPicPr>
              <p:nvPr/>
            </p:nvPicPr>
            <p:blipFill rotWithShape="1">
              <a:blip r:embed="rId5" cstate="email">
                <a:extLst>
                  <a:ext uri="{28A0092B-C50C-407E-A947-70E740481C1C}">
                    <a14:useLocalDpi xmlns:a14="http://schemas.microsoft.com/office/drawing/2010/main" val="0"/>
                  </a:ext>
                </a:extLst>
              </a:blip>
              <a:srcRect r="18278"/>
              <a:stretch/>
            </p:blipFill>
            <p:spPr>
              <a:xfrm>
                <a:off x="1991475" y="4006246"/>
                <a:ext cx="1681353" cy="1371600"/>
              </a:xfrm>
              <a:prstGeom prst="rect">
                <a:avLst/>
              </a:prstGeom>
              <a:ln w="28575">
                <a:solidFill>
                  <a:schemeClr val="tx1"/>
                </a:solidFill>
              </a:ln>
            </p:spPr>
          </p:pic>
          <p:pic>
            <p:nvPicPr>
              <p:cNvPr id="15" name="Picture 14">
                <a:extLst>
                  <a:ext uri="{FF2B5EF4-FFF2-40B4-BE49-F238E27FC236}">
                    <a16:creationId xmlns:a16="http://schemas.microsoft.com/office/drawing/2014/main" id="{88DB5F79-E521-4FE7-9173-2717FDF46056}"/>
                  </a:ext>
                </a:extLst>
              </p:cNvPr>
              <p:cNvPicPr>
                <a:picLocks noChangeAspect="1"/>
              </p:cNvPicPr>
              <p:nvPr/>
            </p:nvPicPr>
            <p:blipFill rotWithShape="1">
              <a:blip r:embed="rId6" cstate="email">
                <a:extLst>
                  <a:ext uri="{28A0092B-C50C-407E-A947-70E740481C1C}">
                    <a14:useLocalDpi xmlns:a14="http://schemas.microsoft.com/office/drawing/2010/main" val="0"/>
                  </a:ext>
                </a:extLst>
              </a:blip>
              <a:srcRect l="6416" r="11862"/>
              <a:stretch/>
            </p:blipFill>
            <p:spPr>
              <a:xfrm>
                <a:off x="5518519" y="2565092"/>
                <a:ext cx="1681353" cy="1371600"/>
              </a:xfrm>
              <a:prstGeom prst="rect">
                <a:avLst/>
              </a:prstGeom>
              <a:ln w="28575">
                <a:solidFill>
                  <a:schemeClr val="tx1"/>
                </a:solidFill>
              </a:ln>
            </p:spPr>
          </p:pic>
          <p:pic>
            <p:nvPicPr>
              <p:cNvPr id="17" name="Picture 16">
                <a:extLst>
                  <a:ext uri="{FF2B5EF4-FFF2-40B4-BE49-F238E27FC236}">
                    <a16:creationId xmlns:a16="http://schemas.microsoft.com/office/drawing/2014/main" id="{E688B242-9F49-4FEC-9041-FBA62DE288CD}"/>
                  </a:ext>
                </a:extLst>
              </p:cNvPr>
              <p:cNvPicPr>
                <a:picLocks noChangeAspect="1"/>
              </p:cNvPicPr>
              <p:nvPr/>
            </p:nvPicPr>
            <p:blipFill rotWithShape="1">
              <a:blip r:embed="rId7" cstate="email">
                <a:extLst>
                  <a:ext uri="{28A0092B-C50C-407E-A947-70E740481C1C}">
                    <a14:useLocalDpi xmlns:a14="http://schemas.microsoft.com/office/drawing/2010/main" val="0"/>
                  </a:ext>
                </a:extLst>
              </a:blip>
              <a:srcRect l="7335" r="10878"/>
              <a:stretch/>
            </p:blipFill>
            <p:spPr>
              <a:xfrm>
                <a:off x="3754997" y="4006246"/>
                <a:ext cx="1681353" cy="1371600"/>
              </a:xfrm>
              <a:prstGeom prst="rect">
                <a:avLst/>
              </a:prstGeom>
              <a:ln w="28575">
                <a:solidFill>
                  <a:schemeClr val="tx1"/>
                </a:solidFill>
              </a:ln>
            </p:spPr>
          </p:pic>
          <p:pic>
            <p:nvPicPr>
              <p:cNvPr id="19" name="Picture 18">
                <a:extLst>
                  <a:ext uri="{FF2B5EF4-FFF2-40B4-BE49-F238E27FC236}">
                    <a16:creationId xmlns:a16="http://schemas.microsoft.com/office/drawing/2014/main" id="{AB3578B0-2430-499A-AE38-2930999D0F2F}"/>
                  </a:ext>
                </a:extLst>
              </p:cNvPr>
              <p:cNvPicPr>
                <a:picLocks noChangeAspect="1"/>
              </p:cNvPicPr>
              <p:nvPr/>
            </p:nvPicPr>
            <p:blipFill rotWithShape="1">
              <a:blip r:embed="rId8" cstate="email">
                <a:extLst>
                  <a:ext uri="{28A0092B-C50C-407E-A947-70E740481C1C}">
                    <a14:useLocalDpi xmlns:a14="http://schemas.microsoft.com/office/drawing/2010/main" val="0"/>
                  </a:ext>
                </a:extLst>
              </a:blip>
              <a:srcRect l="9107" r="9107"/>
              <a:stretch/>
            </p:blipFill>
            <p:spPr>
              <a:xfrm>
                <a:off x="1994606" y="2561798"/>
                <a:ext cx="1681353" cy="1371600"/>
              </a:xfrm>
              <a:prstGeom prst="rect">
                <a:avLst/>
              </a:prstGeom>
              <a:ln w="28575">
                <a:solidFill>
                  <a:schemeClr val="tx1"/>
                </a:solidFill>
              </a:ln>
            </p:spPr>
          </p:pic>
        </p:grpSp>
        <p:sp>
          <p:nvSpPr>
            <p:cNvPr id="21" name="Rectangle 20">
              <a:extLst>
                <a:ext uri="{FF2B5EF4-FFF2-40B4-BE49-F238E27FC236}">
                  <a16:creationId xmlns:a16="http://schemas.microsoft.com/office/drawing/2014/main" id="{671CCF0B-52A5-4D10-AAC7-8B4D653DA978}"/>
                </a:ext>
              </a:extLst>
            </p:cNvPr>
            <p:cNvSpPr/>
            <p:nvPr/>
          </p:nvSpPr>
          <p:spPr>
            <a:xfrm>
              <a:off x="2286000" y="5796808"/>
              <a:ext cx="4572000" cy="501676"/>
            </a:xfrm>
            <a:prstGeom prst="rect">
              <a:avLst/>
            </a:prstGeom>
          </p:spPr>
          <p:txBody>
            <a:bodyPr>
              <a:spAutoFit/>
            </a:bodyPr>
            <a:lstStyle/>
            <a:p>
              <a:pPr algn="ctr" eaLnBrk="1" hangingPunct="1">
                <a:lnSpc>
                  <a:spcPct val="95000"/>
                </a:lnSpc>
                <a:spcBef>
                  <a:spcPct val="5000"/>
                </a:spcBef>
              </a:pPr>
              <a:r>
                <a:rPr lang="en-US" sz="2800" b="1" dirty="0">
                  <a:solidFill>
                    <a:srgbClr val="FF0000"/>
                  </a:solidFill>
                  <a:latin typeface="Arial" panose="020B0604020202020204" pitchFamily="34" charset="0"/>
                  <a:cs typeface="Arial" panose="020B0604020202020204" pitchFamily="34" charset="0"/>
                </a:rPr>
                <a:t>www.cghr.org/smoking</a:t>
              </a:r>
              <a:endParaRPr lang="en-US" sz="2000" b="1" dirty="0">
                <a:solidFill>
                  <a:srgbClr val="FF0000"/>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461558298"/>
      </p:ext>
    </p:extLst>
  </p:cSld>
  <p:clrMapOvr>
    <a:masterClrMapping/>
  </p:clrMapOvr>
  <p:transition spd="med"/>
</p:sld>
</file>

<file path=ppt/theme/theme1.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1" i="0" u="none" strike="noStrike" cap="none" normalizeH="0" baseline="0">
            <a:ln>
              <a:noFill/>
            </a:ln>
            <a:solidFill>
              <a:schemeClr val="tx1"/>
            </a:solidFill>
            <a:effectLst/>
            <a:latin typeface="Arial Unicode MS" pitchFamily="-110"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1" i="0" u="none" strike="noStrike" cap="none" normalizeH="0" baseline="0">
            <a:ln>
              <a:noFill/>
            </a:ln>
            <a:solidFill>
              <a:schemeClr val="tx1"/>
            </a:solidFill>
            <a:effectLst/>
            <a:latin typeface="Arial Unicode MS" pitchFamily="-110"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5841</TotalTime>
  <Words>1782</Words>
  <Application>Microsoft Office PowerPoint</Application>
  <PresentationFormat>On-screen Show (4:3)</PresentationFormat>
  <Paragraphs>169</Paragraphs>
  <Slides>18</Slides>
  <Notes>18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vt:i4>
      </vt:variant>
    </vt:vector>
  </HeadingPairs>
  <TitlesOfParts>
    <vt:vector size="27" baseType="lpstr">
      <vt:lpstr>MS PGothic</vt:lpstr>
      <vt:lpstr>MS PGothic</vt:lpstr>
      <vt:lpstr>Arial</vt:lpstr>
      <vt:lpstr>Arial Unicode MS</vt:lpstr>
      <vt:lpstr>Calibri</vt:lpstr>
      <vt:lpstr>Century Gothic</vt:lpstr>
      <vt:lpstr>Symbol</vt:lpstr>
      <vt:lpstr>Wingdings</vt:lpstr>
      <vt:lpstr>1_Blank Presentation</vt:lpstr>
      <vt:lpstr>PowerPoint Presentation</vt:lpstr>
      <vt:lpstr>Key messages (1 of 2)</vt:lpstr>
      <vt:lpstr>Key messages (2 of 2)</vt:lpstr>
      <vt:lpstr>What is already known</vt:lpstr>
      <vt:lpstr>What is already known</vt:lpstr>
      <vt:lpstr>What’s new about this research?</vt:lpstr>
      <vt:lpstr>What’s new about this research?</vt:lpstr>
      <vt:lpstr>What’s new about this research?</vt:lpstr>
      <vt:lpstr>How was the study done?</vt:lpstr>
      <vt:lpstr>PowerPoint Presentation</vt:lpstr>
      <vt:lpstr>PowerPoint Presentation</vt:lpstr>
      <vt:lpstr>PowerPoint Presentation</vt:lpstr>
      <vt:lpstr>PowerPoint Presentation</vt:lpstr>
      <vt:lpstr>PowerPoint Presentation</vt:lpstr>
      <vt:lpstr>PowerPoint Presentation</vt:lpstr>
      <vt:lpstr>Common misconceptions about higher tobacco taxation</vt:lpstr>
      <vt:lpstr>PowerPoint Presentation</vt:lpstr>
      <vt:lpstr>PowerPoint Presentation</vt:lpstr>
    </vt:vector>
  </TitlesOfParts>
  <Company>St. Michael's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Heather Davidson</dc:creator>
  <cp:lastModifiedBy>Eric Young</cp:lastModifiedBy>
  <cp:revision>277</cp:revision>
  <cp:lastPrinted>2017-09-14T13:32:32Z</cp:lastPrinted>
  <dcterms:created xsi:type="dcterms:W3CDTF">2013-07-30T16:26:10Z</dcterms:created>
  <dcterms:modified xsi:type="dcterms:W3CDTF">2018-04-10T18:42:08Z</dcterms:modified>
</cp:coreProperties>
</file>